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0" r:id="rId2"/>
  </p:sldMasterIdLst>
  <p:notesMasterIdLst>
    <p:notesMasterId r:id="rId17"/>
  </p:notesMasterIdLst>
  <p:sldIdLst>
    <p:sldId id="257" r:id="rId3"/>
    <p:sldId id="256" r:id="rId4"/>
    <p:sldId id="265" r:id="rId5"/>
    <p:sldId id="266" r:id="rId6"/>
    <p:sldId id="267" r:id="rId7"/>
    <p:sldId id="268" r:id="rId8"/>
    <p:sldId id="269" r:id="rId9"/>
    <p:sldId id="261" r:id="rId10"/>
    <p:sldId id="262" r:id="rId11"/>
    <p:sldId id="263" r:id="rId12"/>
    <p:sldId id="264" r:id="rId13"/>
    <p:sldId id="270" r:id="rId14"/>
    <p:sldId id="271" r:id="rId15"/>
    <p:sldId id="272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D0505B-7928-4FEA-B06E-F8E664DC3E35}" v="11" dt="2025-11-07T15:01:29.7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127" d="100"/>
          <a:sy n="127" d="100"/>
        </p:scale>
        <p:origin x="72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ís Miguel de Amorim Ferreira Fernandes Nunes" userId="1d812779-0b2c-491a-85c0-bcf0339e061d" providerId="ADAL" clId="{4F436B05-25ED-4F6B-80F2-3CA4DE230516}"/>
    <pc:docChg chg="undo custSel addSld delSld modSld sldOrd">
      <pc:chgData name="Luís Miguel de Amorim Ferreira Fernandes Nunes" userId="1d812779-0b2c-491a-85c0-bcf0339e061d" providerId="ADAL" clId="{4F436B05-25ED-4F6B-80F2-3CA4DE230516}" dt="2025-11-07T15:01:29.733" v="341"/>
      <pc:docMkLst>
        <pc:docMk/>
      </pc:docMkLst>
      <pc:sldChg chg="delSp mod">
        <pc:chgData name="Luís Miguel de Amorim Ferreira Fernandes Nunes" userId="1d812779-0b2c-491a-85c0-bcf0339e061d" providerId="ADAL" clId="{4F436B05-25ED-4F6B-80F2-3CA4DE230516}" dt="2025-11-04T17:30:50.407" v="2" actId="478"/>
        <pc:sldMkLst>
          <pc:docMk/>
          <pc:sldMk cId="0" sldId="256"/>
        </pc:sldMkLst>
      </pc:sldChg>
      <pc:sldChg chg="add">
        <pc:chgData name="Luís Miguel de Amorim Ferreira Fernandes Nunes" userId="1d812779-0b2c-491a-85c0-bcf0339e061d" providerId="ADAL" clId="{4F436B05-25ED-4F6B-80F2-3CA4DE230516}" dt="2025-11-07T15:01:29.733" v="341"/>
        <pc:sldMkLst>
          <pc:docMk/>
          <pc:sldMk cId="2351745593" sldId="257"/>
        </pc:sldMkLst>
      </pc:sldChg>
      <pc:sldChg chg="add">
        <pc:chgData name="Luís Miguel de Amorim Ferreira Fernandes Nunes" userId="1d812779-0b2c-491a-85c0-bcf0339e061d" providerId="ADAL" clId="{4F436B05-25ED-4F6B-80F2-3CA4DE230516}" dt="2025-11-04T17:50:03.047" v="266"/>
        <pc:sldMkLst>
          <pc:docMk/>
          <pc:sldMk cId="2096178489" sldId="261"/>
        </pc:sldMkLst>
      </pc:sldChg>
      <pc:sldChg chg="delSp modSp add mod">
        <pc:chgData name="Luís Miguel de Amorim Ferreira Fernandes Nunes" userId="1d812779-0b2c-491a-85c0-bcf0339e061d" providerId="ADAL" clId="{4F436B05-25ED-4F6B-80F2-3CA4DE230516}" dt="2025-11-04T17:53:36.407" v="336" actId="478"/>
        <pc:sldMkLst>
          <pc:docMk/>
          <pc:sldMk cId="1848866807" sldId="262"/>
        </pc:sldMkLst>
        <pc:spChg chg="mod">
          <ac:chgData name="Luís Miguel de Amorim Ferreira Fernandes Nunes" userId="1d812779-0b2c-491a-85c0-bcf0339e061d" providerId="ADAL" clId="{4F436B05-25ED-4F6B-80F2-3CA4DE230516}" dt="2025-11-04T17:53:33.479" v="334" actId="1076"/>
          <ac:spMkLst>
            <pc:docMk/>
            <pc:sldMk cId="1848866807" sldId="262"/>
            <ac:spMk id="2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53:33.479" v="334" actId="1076"/>
          <ac:spMkLst>
            <pc:docMk/>
            <pc:sldMk cId="1848866807" sldId="262"/>
            <ac:spMk id="14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53:21.297" v="331" actId="403"/>
          <ac:spMkLst>
            <pc:docMk/>
            <pc:sldMk cId="1848866807" sldId="262"/>
            <ac:spMk id="15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53:33.479" v="334" actId="1076"/>
          <ac:spMkLst>
            <pc:docMk/>
            <pc:sldMk cId="1848866807" sldId="262"/>
            <ac:spMk id="16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53:21.297" v="331" actId="403"/>
          <ac:spMkLst>
            <pc:docMk/>
            <pc:sldMk cId="1848866807" sldId="262"/>
            <ac:spMk id="17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53:33.479" v="334" actId="1076"/>
          <ac:spMkLst>
            <pc:docMk/>
            <pc:sldMk cId="1848866807" sldId="262"/>
            <ac:spMk id="18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53:21.297" v="331" actId="403"/>
          <ac:spMkLst>
            <pc:docMk/>
            <pc:sldMk cId="1848866807" sldId="262"/>
            <ac:spMk id="19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53:33.479" v="334" actId="1076"/>
          <ac:spMkLst>
            <pc:docMk/>
            <pc:sldMk cId="1848866807" sldId="262"/>
            <ac:spMk id="20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53:21.297" v="331" actId="403"/>
          <ac:spMkLst>
            <pc:docMk/>
            <pc:sldMk cId="1848866807" sldId="262"/>
            <ac:spMk id="21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53:21.297" v="331" actId="403"/>
          <ac:spMkLst>
            <pc:docMk/>
            <pc:sldMk cId="1848866807" sldId="262"/>
            <ac:spMk id="22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53:33.479" v="334" actId="1076"/>
          <ac:spMkLst>
            <pc:docMk/>
            <pc:sldMk cId="1848866807" sldId="262"/>
            <ac:spMk id="23" creationId="{00000000-0000-0000-0000-000000000000}"/>
          </ac:spMkLst>
        </pc:spChg>
      </pc:sldChg>
      <pc:sldChg chg="modSp add mod">
        <pc:chgData name="Luís Miguel de Amorim Ferreira Fernandes Nunes" userId="1d812779-0b2c-491a-85c0-bcf0339e061d" providerId="ADAL" clId="{4F436B05-25ED-4F6B-80F2-3CA4DE230516}" dt="2025-11-04T17:53:46.157" v="337" actId="207"/>
        <pc:sldMkLst>
          <pc:docMk/>
          <pc:sldMk cId="3213552226" sldId="263"/>
        </pc:sldMkLst>
        <pc:spChg chg="mod">
          <ac:chgData name="Luís Miguel de Amorim Ferreira Fernandes Nunes" userId="1d812779-0b2c-491a-85c0-bcf0339e061d" providerId="ADAL" clId="{4F436B05-25ED-4F6B-80F2-3CA4DE230516}" dt="2025-11-04T17:53:46.157" v="337" actId="207"/>
          <ac:spMkLst>
            <pc:docMk/>
            <pc:sldMk cId="3213552226" sldId="263"/>
            <ac:spMk id="18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53:46.157" v="337" actId="207"/>
          <ac:spMkLst>
            <pc:docMk/>
            <pc:sldMk cId="3213552226" sldId="263"/>
            <ac:spMk id="19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53:46.157" v="337" actId="207"/>
          <ac:spMkLst>
            <pc:docMk/>
            <pc:sldMk cId="3213552226" sldId="263"/>
            <ac:spMk id="20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53:46.157" v="337" actId="207"/>
          <ac:spMkLst>
            <pc:docMk/>
            <pc:sldMk cId="3213552226" sldId="263"/>
            <ac:spMk id="21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53:46.157" v="337" actId="207"/>
          <ac:spMkLst>
            <pc:docMk/>
            <pc:sldMk cId="3213552226" sldId="263"/>
            <ac:spMk id="22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53:46.157" v="337" actId="207"/>
          <ac:spMkLst>
            <pc:docMk/>
            <pc:sldMk cId="3213552226" sldId="263"/>
            <ac:spMk id="23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53:46.157" v="337" actId="207"/>
          <ac:spMkLst>
            <pc:docMk/>
            <pc:sldMk cId="3213552226" sldId="263"/>
            <ac:spMk id="24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53:46.157" v="337" actId="207"/>
          <ac:spMkLst>
            <pc:docMk/>
            <pc:sldMk cId="3213552226" sldId="263"/>
            <ac:spMk id="25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53:46.157" v="337" actId="207"/>
          <ac:spMkLst>
            <pc:docMk/>
            <pc:sldMk cId="3213552226" sldId="263"/>
            <ac:spMk id="26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53:46.157" v="337" actId="207"/>
          <ac:spMkLst>
            <pc:docMk/>
            <pc:sldMk cId="3213552226" sldId="263"/>
            <ac:spMk id="27" creationId="{00000000-0000-0000-0000-000000000000}"/>
          </ac:spMkLst>
        </pc:spChg>
      </pc:sldChg>
      <pc:sldChg chg="modSp add mod">
        <pc:chgData name="Luís Miguel de Amorim Ferreira Fernandes Nunes" userId="1d812779-0b2c-491a-85c0-bcf0339e061d" providerId="ADAL" clId="{4F436B05-25ED-4F6B-80F2-3CA4DE230516}" dt="2025-11-04T17:53:56.107" v="338" actId="1076"/>
        <pc:sldMkLst>
          <pc:docMk/>
          <pc:sldMk cId="3972442701" sldId="264"/>
        </pc:sldMkLst>
        <pc:spChg chg="mod">
          <ac:chgData name="Luís Miguel de Amorim Ferreira Fernandes Nunes" userId="1d812779-0b2c-491a-85c0-bcf0339e061d" providerId="ADAL" clId="{4F436B05-25ED-4F6B-80F2-3CA4DE230516}" dt="2025-11-04T17:53:56.107" v="338" actId="1076"/>
          <ac:spMkLst>
            <pc:docMk/>
            <pc:sldMk cId="3972442701" sldId="264"/>
            <ac:spMk id="19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53:56.107" v="338" actId="1076"/>
          <ac:spMkLst>
            <pc:docMk/>
            <pc:sldMk cId="3972442701" sldId="264"/>
            <ac:spMk id="21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53:56.107" v="338" actId="1076"/>
          <ac:spMkLst>
            <pc:docMk/>
            <pc:sldMk cId="3972442701" sldId="264"/>
            <ac:spMk id="23" creationId="{00000000-0000-0000-0000-000000000000}"/>
          </ac:spMkLst>
        </pc:spChg>
      </pc:sldChg>
      <pc:sldChg chg="delSp mod ord">
        <pc:chgData name="Luís Miguel de Amorim Ferreira Fernandes Nunes" userId="1d812779-0b2c-491a-85c0-bcf0339e061d" providerId="ADAL" clId="{4F436B05-25ED-4F6B-80F2-3CA4DE230516}" dt="2025-11-04T17:34:03.507" v="62" actId="478"/>
        <pc:sldMkLst>
          <pc:docMk/>
          <pc:sldMk cId="0" sldId="265"/>
        </pc:sldMkLst>
      </pc:sldChg>
      <pc:sldChg chg="delSp modSp mod ord">
        <pc:chgData name="Luís Miguel de Amorim Ferreira Fernandes Nunes" userId="1d812779-0b2c-491a-85c0-bcf0339e061d" providerId="ADAL" clId="{4F436B05-25ED-4F6B-80F2-3CA4DE230516}" dt="2025-11-04T17:35:28.717" v="74" actId="478"/>
        <pc:sldMkLst>
          <pc:docMk/>
          <pc:sldMk cId="0" sldId="266"/>
        </pc:sldMkLst>
        <pc:spChg chg="mod">
          <ac:chgData name="Luís Miguel de Amorim Ferreira Fernandes Nunes" userId="1d812779-0b2c-491a-85c0-bcf0339e061d" providerId="ADAL" clId="{4F436B05-25ED-4F6B-80F2-3CA4DE230516}" dt="2025-11-04T17:35:17.907" v="69"/>
          <ac:spMkLst>
            <pc:docMk/>
            <pc:sldMk cId="0" sldId="266"/>
            <ac:spMk id="12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35:05.097" v="67"/>
          <ac:spMkLst>
            <pc:docMk/>
            <pc:sldMk cId="0" sldId="266"/>
            <ac:spMk id="16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34:37.187" v="64" actId="20577"/>
          <ac:spMkLst>
            <pc:docMk/>
            <pc:sldMk cId="0" sldId="266"/>
            <ac:spMk id="24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34:25.487" v="63" actId="20577"/>
          <ac:spMkLst>
            <pc:docMk/>
            <pc:sldMk cId="0" sldId="266"/>
            <ac:spMk id="28" creationId="{00000000-0000-0000-0000-000000000000}"/>
          </ac:spMkLst>
        </pc:spChg>
      </pc:sldChg>
      <pc:sldChg chg="delSp mod ord">
        <pc:chgData name="Luís Miguel de Amorim Ferreira Fernandes Nunes" userId="1d812779-0b2c-491a-85c0-bcf0339e061d" providerId="ADAL" clId="{4F436B05-25ED-4F6B-80F2-3CA4DE230516}" dt="2025-11-04T17:36:11.987" v="80" actId="478"/>
        <pc:sldMkLst>
          <pc:docMk/>
          <pc:sldMk cId="0" sldId="267"/>
        </pc:sldMkLst>
      </pc:sldChg>
      <pc:sldChg chg="delSp modSp mod">
        <pc:chgData name="Luís Miguel de Amorim Ferreira Fernandes Nunes" userId="1d812779-0b2c-491a-85c0-bcf0339e061d" providerId="ADAL" clId="{4F436B05-25ED-4F6B-80F2-3CA4DE230516}" dt="2025-11-04T17:44:16.067" v="181" actId="313"/>
        <pc:sldMkLst>
          <pc:docMk/>
          <pc:sldMk cId="0" sldId="268"/>
        </pc:sldMkLst>
        <pc:spChg chg="mod">
          <ac:chgData name="Luís Miguel de Amorim Ferreira Fernandes Nunes" userId="1d812779-0b2c-491a-85c0-bcf0339e061d" providerId="ADAL" clId="{4F436B05-25ED-4F6B-80F2-3CA4DE230516}" dt="2025-11-04T17:44:16.067" v="181" actId="313"/>
          <ac:spMkLst>
            <pc:docMk/>
            <pc:sldMk cId="0" sldId="268"/>
            <ac:spMk id="6" creationId="{00000000-0000-0000-0000-000000000000}"/>
          </ac:spMkLst>
        </pc:spChg>
      </pc:sldChg>
      <pc:sldChg chg="delSp modSp mod">
        <pc:chgData name="Luís Miguel de Amorim Ferreira Fernandes Nunes" userId="1d812779-0b2c-491a-85c0-bcf0339e061d" providerId="ADAL" clId="{4F436B05-25ED-4F6B-80F2-3CA4DE230516}" dt="2025-11-04T17:47:31.632" v="246" actId="20577"/>
        <pc:sldMkLst>
          <pc:docMk/>
          <pc:sldMk cId="0" sldId="269"/>
        </pc:sldMkLst>
        <pc:spChg chg="mod">
          <ac:chgData name="Luís Miguel de Amorim Ferreira Fernandes Nunes" userId="1d812779-0b2c-491a-85c0-bcf0339e061d" providerId="ADAL" clId="{4F436B05-25ED-4F6B-80F2-3CA4DE230516}" dt="2025-11-04T17:44:43.167" v="190" actId="207"/>
          <ac:spMkLst>
            <pc:docMk/>
            <pc:sldMk cId="0" sldId="269"/>
            <ac:spMk id="3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44:43.167" v="190" actId="207"/>
          <ac:spMkLst>
            <pc:docMk/>
            <pc:sldMk cId="0" sldId="269"/>
            <ac:spMk id="17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44:43.167" v="190" actId="207"/>
          <ac:spMkLst>
            <pc:docMk/>
            <pc:sldMk cId="0" sldId="269"/>
            <ac:spMk id="18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45:15.886" v="197" actId="1076"/>
          <ac:spMkLst>
            <pc:docMk/>
            <pc:sldMk cId="0" sldId="269"/>
            <ac:spMk id="19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44:43.167" v="190" actId="207"/>
          <ac:spMkLst>
            <pc:docMk/>
            <pc:sldMk cId="0" sldId="269"/>
            <ac:spMk id="20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45:15.886" v="197" actId="1076"/>
          <ac:spMkLst>
            <pc:docMk/>
            <pc:sldMk cId="0" sldId="269"/>
            <ac:spMk id="22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45:15.886" v="197" actId="1076"/>
          <ac:spMkLst>
            <pc:docMk/>
            <pc:sldMk cId="0" sldId="269"/>
            <ac:spMk id="23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45:15.886" v="197" actId="1076"/>
          <ac:spMkLst>
            <pc:docMk/>
            <pc:sldMk cId="0" sldId="269"/>
            <ac:spMk id="24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47:20.107" v="243" actId="313"/>
          <ac:spMkLst>
            <pc:docMk/>
            <pc:sldMk cId="0" sldId="269"/>
            <ac:spMk id="25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47:31.632" v="246" actId="20577"/>
          <ac:spMkLst>
            <pc:docMk/>
            <pc:sldMk cId="0" sldId="269"/>
            <ac:spMk id="26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45:26.957" v="199" actId="1076"/>
          <ac:spMkLst>
            <pc:docMk/>
            <pc:sldMk cId="0" sldId="269"/>
            <ac:spMk id="27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45:15.886" v="197" actId="1076"/>
          <ac:spMkLst>
            <pc:docMk/>
            <pc:sldMk cId="0" sldId="269"/>
            <ac:spMk id="28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45:26.957" v="199" actId="1076"/>
          <ac:spMkLst>
            <pc:docMk/>
            <pc:sldMk cId="0" sldId="269"/>
            <ac:spMk id="29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45:15.886" v="197" actId="1076"/>
          <ac:spMkLst>
            <pc:docMk/>
            <pc:sldMk cId="0" sldId="269"/>
            <ac:spMk id="30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45:26.957" v="199" actId="1076"/>
          <ac:spMkLst>
            <pc:docMk/>
            <pc:sldMk cId="0" sldId="269"/>
            <ac:spMk id="31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45:15.886" v="197" actId="1076"/>
          <ac:spMkLst>
            <pc:docMk/>
            <pc:sldMk cId="0" sldId="269"/>
            <ac:spMk id="32" creationId="{00000000-0000-0000-0000-000000000000}"/>
          </ac:spMkLst>
        </pc:spChg>
      </pc:sldChg>
      <pc:sldChg chg="addSp delSp modSp mod">
        <pc:chgData name="Luís Miguel de Amorim Ferreira Fernandes Nunes" userId="1d812779-0b2c-491a-85c0-bcf0339e061d" providerId="ADAL" clId="{4F436B05-25ED-4F6B-80F2-3CA4DE230516}" dt="2025-11-04T17:54:03.057" v="339" actId="1076"/>
        <pc:sldMkLst>
          <pc:docMk/>
          <pc:sldMk cId="0" sldId="270"/>
        </pc:sldMkLst>
        <pc:spChg chg="mod">
          <ac:chgData name="Luís Miguel de Amorim Ferreira Fernandes Nunes" userId="1d812779-0b2c-491a-85c0-bcf0339e061d" providerId="ADAL" clId="{4F436B05-25ED-4F6B-80F2-3CA4DE230516}" dt="2025-11-04T17:54:03.057" v="339" actId="1076"/>
          <ac:spMkLst>
            <pc:docMk/>
            <pc:sldMk cId="0" sldId="270"/>
            <ac:spMk id="8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54:03.057" v="339" actId="1076"/>
          <ac:spMkLst>
            <pc:docMk/>
            <pc:sldMk cId="0" sldId="270"/>
            <ac:spMk id="11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54:03.057" v="339" actId="1076"/>
          <ac:spMkLst>
            <pc:docMk/>
            <pc:sldMk cId="0" sldId="270"/>
            <ac:spMk id="14" creationId="{00000000-0000-0000-0000-000000000000}"/>
          </ac:spMkLst>
        </pc:spChg>
        <pc:picChg chg="add mod">
          <ac:chgData name="Luís Miguel de Amorim Ferreira Fernandes Nunes" userId="1d812779-0b2c-491a-85c0-bcf0339e061d" providerId="ADAL" clId="{4F436B05-25ED-4F6B-80F2-3CA4DE230516}" dt="2025-11-04T17:48:23.317" v="252" actId="1076"/>
          <ac:picMkLst>
            <pc:docMk/>
            <pc:sldMk cId="0" sldId="270"/>
            <ac:picMk id="20" creationId="{95C5DC20-93FA-48C4-AEC5-81B970EF472C}"/>
          </ac:picMkLst>
        </pc:picChg>
      </pc:sldChg>
      <pc:sldChg chg="delSp modSp mod">
        <pc:chgData name="Luís Miguel de Amorim Ferreira Fernandes Nunes" userId="1d812779-0b2c-491a-85c0-bcf0339e061d" providerId="ADAL" clId="{4F436B05-25ED-4F6B-80F2-3CA4DE230516}" dt="2025-11-04T17:54:17.167" v="340" actId="403"/>
        <pc:sldMkLst>
          <pc:docMk/>
          <pc:sldMk cId="0" sldId="271"/>
        </pc:sldMkLst>
        <pc:spChg chg="mod">
          <ac:chgData name="Luís Miguel de Amorim Ferreira Fernandes Nunes" userId="1d812779-0b2c-491a-85c0-bcf0339e061d" providerId="ADAL" clId="{4F436B05-25ED-4F6B-80F2-3CA4DE230516}" dt="2025-11-04T17:54:17.167" v="340" actId="403"/>
          <ac:spMkLst>
            <pc:docMk/>
            <pc:sldMk cId="0" sldId="271"/>
            <ac:spMk id="11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54:17.167" v="340" actId="403"/>
          <ac:spMkLst>
            <pc:docMk/>
            <pc:sldMk cId="0" sldId="271"/>
            <ac:spMk id="12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54:17.167" v="340" actId="403"/>
          <ac:spMkLst>
            <pc:docMk/>
            <pc:sldMk cId="0" sldId="271"/>
            <ac:spMk id="13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54:17.167" v="340" actId="403"/>
          <ac:spMkLst>
            <pc:docMk/>
            <pc:sldMk cId="0" sldId="271"/>
            <ac:spMk id="14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54:17.167" v="340" actId="403"/>
          <ac:spMkLst>
            <pc:docMk/>
            <pc:sldMk cId="0" sldId="271"/>
            <ac:spMk id="16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54:17.167" v="340" actId="403"/>
          <ac:spMkLst>
            <pc:docMk/>
            <pc:sldMk cId="0" sldId="271"/>
            <ac:spMk id="17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54:17.167" v="340" actId="403"/>
          <ac:spMkLst>
            <pc:docMk/>
            <pc:sldMk cId="0" sldId="271"/>
            <ac:spMk id="18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54:17.167" v="340" actId="403"/>
          <ac:spMkLst>
            <pc:docMk/>
            <pc:sldMk cId="0" sldId="271"/>
            <ac:spMk id="19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54:17.167" v="340" actId="403"/>
          <ac:spMkLst>
            <pc:docMk/>
            <pc:sldMk cId="0" sldId="271"/>
            <ac:spMk id="20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54:17.167" v="340" actId="403"/>
          <ac:spMkLst>
            <pc:docMk/>
            <pc:sldMk cId="0" sldId="271"/>
            <ac:spMk id="21" creationId="{00000000-0000-0000-0000-000000000000}"/>
          </ac:spMkLst>
        </pc:spChg>
      </pc:sldChg>
      <pc:sldChg chg="delSp modSp mod">
        <pc:chgData name="Luís Miguel de Amorim Ferreira Fernandes Nunes" userId="1d812779-0b2c-491a-85c0-bcf0339e061d" providerId="ADAL" clId="{4F436B05-25ED-4F6B-80F2-3CA4DE230516}" dt="2025-11-04T17:52:56.872" v="330" actId="20577"/>
        <pc:sldMkLst>
          <pc:docMk/>
          <pc:sldMk cId="0" sldId="272"/>
        </pc:sldMkLst>
        <pc:spChg chg="mod">
          <ac:chgData name="Luís Miguel de Amorim Ferreira Fernandes Nunes" userId="1d812779-0b2c-491a-85c0-bcf0339e061d" providerId="ADAL" clId="{4F436B05-25ED-4F6B-80F2-3CA4DE230516}" dt="2025-11-04T17:50:40.667" v="270" actId="255"/>
          <ac:spMkLst>
            <pc:docMk/>
            <pc:sldMk cId="0" sldId="272"/>
            <ac:spMk id="8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51:14.339" v="277" actId="1076"/>
          <ac:spMkLst>
            <pc:docMk/>
            <pc:sldMk cId="0" sldId="272"/>
            <ac:spMk id="13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50:58.487" v="273" actId="1076"/>
          <ac:spMkLst>
            <pc:docMk/>
            <pc:sldMk cId="0" sldId="272"/>
            <ac:spMk id="14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51:14.339" v="277" actId="1076"/>
          <ac:spMkLst>
            <pc:docMk/>
            <pc:sldMk cId="0" sldId="272"/>
            <ac:spMk id="15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50:58.487" v="273" actId="1076"/>
          <ac:spMkLst>
            <pc:docMk/>
            <pc:sldMk cId="0" sldId="272"/>
            <ac:spMk id="16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52:56.872" v="330" actId="20577"/>
          <ac:spMkLst>
            <pc:docMk/>
            <pc:sldMk cId="0" sldId="272"/>
            <ac:spMk id="17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50:58.487" v="273" actId="1076"/>
          <ac:spMkLst>
            <pc:docMk/>
            <pc:sldMk cId="0" sldId="272"/>
            <ac:spMk id="18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51:14.339" v="277" actId="1076"/>
          <ac:spMkLst>
            <pc:docMk/>
            <pc:sldMk cId="0" sldId="272"/>
            <ac:spMk id="19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50:58.487" v="273" actId="1076"/>
          <ac:spMkLst>
            <pc:docMk/>
            <pc:sldMk cId="0" sldId="272"/>
            <ac:spMk id="20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50:58.487" v="273" actId="1076"/>
          <ac:spMkLst>
            <pc:docMk/>
            <pc:sldMk cId="0" sldId="272"/>
            <ac:spMk id="21" creationId="{00000000-0000-0000-0000-000000000000}"/>
          </ac:spMkLst>
        </pc:spChg>
        <pc:spChg chg="mod">
          <ac:chgData name="Luís Miguel de Amorim Ferreira Fernandes Nunes" userId="1d812779-0b2c-491a-85c0-bcf0339e061d" providerId="ADAL" clId="{4F436B05-25ED-4F6B-80F2-3CA4DE230516}" dt="2025-11-04T17:51:24.657" v="279"/>
          <ac:spMkLst>
            <pc:docMk/>
            <pc:sldMk cId="0" sldId="272"/>
            <ac:spMk id="2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5195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7791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6793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9626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493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053452-E460-776C-FF9C-7BC612727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FB7F2A6-B181-E88E-F14B-D393E454D2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8E95052-6101-9FED-83D0-E85959608B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10C0444-5359-8F6D-6A7A-D452E567F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817BE-09D1-0144-AB70-A4283BEAE099}" type="datetimeFigureOut">
              <a:rPr lang="es-ES" smtClean="0"/>
              <a:t>07/11/2025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0DF6C92-5022-E386-BAB0-F5EE7FDAB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505D7C4-0C16-ECDB-07F2-051439F9D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E44F-0859-0E44-84A9-BEDBD63CB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87902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47748E-65FD-406A-3403-D5D08C3E4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8A579C0-AC16-8C9A-5DAD-980B02FB36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312CFB8-28D6-B418-5481-0EAA0347E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817BE-09D1-0144-AB70-A4283BEAE099}" type="datetimeFigureOut">
              <a:rPr lang="es-ES" smtClean="0"/>
              <a:t>07/11/2025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99CD4B4-D735-84C0-7125-405666B75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669697F-F08D-2807-6CB1-AA955ECDA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E44F-0859-0E44-84A9-BEDBD63CB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38911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2A2B2A2-80A8-7F7D-0ABE-15AA918A15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C841F2D-EF94-DF69-B697-5D91FFCF97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A8A5B03-2A00-14E0-0CB5-A642E9FEE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817BE-09D1-0144-AB70-A4283BEAE099}" type="datetimeFigureOut">
              <a:rPr lang="es-ES" smtClean="0"/>
              <a:t>07/11/2025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E7D653A-D59F-5CB6-54C6-810721441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F4C5280-B17F-E12F-9253-F442C496F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E44F-0859-0E44-84A9-BEDBD63CB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6501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CCABE0-2898-4D44-678C-FCFFCE4B07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50AECAD-C344-1347-55AF-EFDE156E83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E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8327FE9-66BD-8C93-5A61-FC0EA4E0C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817BE-09D1-0144-AB70-A4283BEAE099}" type="datetimeFigureOut">
              <a:rPr lang="es-ES" smtClean="0"/>
              <a:t>07/11/2025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FB00BDD-AF32-BB19-57D9-71AEF66B6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AF924B0-C1CA-4D0F-75CA-5E14C98B6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E44F-0859-0E44-84A9-BEDBD63CB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2420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AC861C-13AB-52A3-BAB0-A4875D299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4983700-57A7-EBAB-AAE8-F326BB6671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012F224-FCC6-D0D9-463A-AF32D0F0A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817BE-09D1-0144-AB70-A4283BEAE099}" type="datetimeFigureOut">
              <a:rPr lang="es-ES" smtClean="0"/>
              <a:t>07/11/2025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ACD013C-0E8E-3209-085D-4F4018960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E89BB49-C52C-A327-51DB-324479869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E44F-0859-0E44-84A9-BEDBD63CB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0335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7896EF-2046-1487-A7CC-705088E26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64E91C1-4FF3-64E3-CE46-F8734B9C5A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944B97B-98AF-8BD9-F1B1-4BEE09F99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817BE-09D1-0144-AB70-A4283BEAE099}" type="datetimeFigureOut">
              <a:rPr lang="es-ES" smtClean="0"/>
              <a:t>07/11/2025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B328023-36A9-240C-3B17-CEACE7AC0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32DA153-AEE8-E73D-EC89-11B1F2E27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E44F-0859-0E44-84A9-BEDBD63CB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1040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86FB6E-2C5B-2CE5-08A8-3792E82B8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B589E6E-658C-9535-3B86-A65E78007C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0A7B9AD-136A-A853-98E2-C19D93741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5F73AF7-57F6-748D-92DD-8FEE1A4A2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817BE-09D1-0144-AB70-A4283BEAE099}" type="datetimeFigureOut">
              <a:rPr lang="es-ES" smtClean="0"/>
              <a:t>07/11/2025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44CBBCE-097C-20DB-8FC5-FE0EEA616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6624FC5-8B3F-0D71-8DB9-3BF6A8FC7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E44F-0859-0E44-84A9-BEDBD63CB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33809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D8656B-E306-7516-CAF9-474B83E8F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C0C9B29-B0FE-9B75-246C-E8E81B45A9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7F79F25-ADE6-1C6E-DD3E-218B9E0D30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23E3841-93B7-A84E-FC98-AAE43771D3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CDA5AD8-5FC0-846F-C351-0294D4BDE0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CAC4B7B-0001-6173-3700-01F08A7B5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817BE-09D1-0144-AB70-A4283BEAE099}" type="datetimeFigureOut">
              <a:rPr lang="es-ES" smtClean="0"/>
              <a:t>07/11/2025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4E63A35-B40F-F16B-8414-7C9D191F4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539C6844-F55F-02C4-6DCF-8DAD6A81D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E44F-0859-0E44-84A9-BEDBD63CB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918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CF871F-B9B0-2600-0685-59AC01F09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65D1A47-0FCE-A6F7-6CDD-C323DB0B2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817BE-09D1-0144-AB70-A4283BEAE099}" type="datetimeFigureOut">
              <a:rPr lang="es-ES" smtClean="0"/>
              <a:t>07/11/2025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C5C2444-0BC2-1CDE-95DE-43E5FB5CD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6087597-E664-920D-8365-68FBBE7F2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E44F-0859-0E44-84A9-BEDBD63CB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73476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236507DC-E625-4F08-5BD0-F78948A4F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817BE-09D1-0144-AB70-A4283BEAE099}" type="datetimeFigureOut">
              <a:rPr lang="es-ES" smtClean="0"/>
              <a:t>07/11/2025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376863B6-832C-815F-4EF6-084E79CCC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BAB1919-B702-10EF-BFC8-651A19FCC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E44F-0859-0E44-84A9-BEDBD63CB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2513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5BEA4D-9F7E-9E28-819F-9C7D30DF65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CCE37E8-427D-1380-F7FC-9C7D16E696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4A7B16B-FBC4-3608-DF52-81D5963186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090154E-95F4-84C1-3972-7791270B6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817BE-09D1-0144-AB70-A4283BEAE099}" type="datetimeFigureOut">
              <a:rPr lang="es-ES" smtClean="0"/>
              <a:t>07/11/2025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B8AC95B-8377-E2F7-A8D0-FC3A80D45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4E2C67D-C90B-B405-BF8F-1FC0423F3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E44F-0859-0E44-84A9-BEDBD63CB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7903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DC66B257-DA3D-7D72-0A2B-E62EC5005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D5B2036-61E6-ED38-8E40-B84E2143E9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B805326-8C3E-ED3A-EAB1-2CC41A00D4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9817BE-09D1-0144-AB70-A4283BEAE099}" type="datetimeFigureOut">
              <a:rPr lang="es-ES" smtClean="0"/>
              <a:t>07/11/2025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1820842-ED9E-5374-9C81-23692BA7A8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E48BAE8-4427-740F-3D7A-7052266786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BE44F-0859-0E44-84A9-BEDBD63CB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80613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C0A80F65-E53F-3DCF-39AF-EE66F544A3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18020"/>
            <a:ext cx="9144000" cy="1488657"/>
          </a:xfrm>
        </p:spPr>
        <p:txBody>
          <a:bodyPr>
            <a:noAutofit/>
          </a:bodyPr>
          <a:lstStyle/>
          <a:p>
            <a:r>
              <a:rPr lang="en-US" sz="3200" b="1">
                <a:solidFill>
                  <a:schemeClr val="bg1"/>
                </a:solidFill>
                <a:latin typeface="Roboto Flex Normal" panose="02000000000000000000" pitchFamily="2" charset="0"/>
                <a:ea typeface="Roboto Flex Normal" panose="02000000000000000000" pitchFamily="2" charset="0"/>
              </a:rPr>
              <a:t>SeaBluE – the Joint Bachelor’s Degree in Sustainable Blue Economy</a:t>
            </a:r>
            <a:br>
              <a:rPr lang="en-US" sz="3200" b="1">
                <a:solidFill>
                  <a:schemeClr val="bg1"/>
                </a:solidFill>
                <a:latin typeface="Roboto Flex Normal" panose="02000000000000000000" pitchFamily="2" charset="0"/>
                <a:ea typeface="Roboto Flex Normal" panose="02000000000000000000" pitchFamily="2" charset="0"/>
              </a:rPr>
            </a:br>
            <a:r>
              <a:rPr lang="es-ES" sz="3200" b="1">
                <a:solidFill>
                  <a:schemeClr val="bg1"/>
                </a:solidFill>
                <a:latin typeface="Roboto Flex Normal" panose="02000000000000000000" pitchFamily="2" charset="0"/>
                <a:ea typeface="Roboto Flex Normal" panose="02000000000000000000" pitchFamily="2" charset="0"/>
              </a:rPr>
              <a:t>  </a:t>
            </a:r>
            <a:br>
              <a:rPr lang="es-ES" sz="3200" b="1">
                <a:solidFill>
                  <a:schemeClr val="bg1"/>
                </a:solidFill>
                <a:latin typeface="Roboto Flex Normal" panose="02000000000000000000" pitchFamily="2" charset="0"/>
                <a:ea typeface="Roboto Flex Normal" panose="02000000000000000000" pitchFamily="2" charset="0"/>
              </a:rPr>
            </a:br>
            <a:r>
              <a:rPr lang="es-ES" sz="3200">
                <a:solidFill>
                  <a:schemeClr val="bg1"/>
                </a:solidFill>
                <a:latin typeface="Roboto Flex Normal" panose="02000000000000000000" pitchFamily="2" charset="0"/>
                <a:ea typeface="Roboto Flex Normal" panose="02000000000000000000" pitchFamily="2" charset="0"/>
              </a:rPr>
              <a:t>Soft and Academic Skills </a:t>
            </a:r>
            <a:endParaRPr lang="es-ES" sz="3200" dirty="0">
              <a:solidFill>
                <a:schemeClr val="bg1"/>
              </a:solidFill>
              <a:latin typeface="Roboto Flex Normal" panose="02000000000000000000" pitchFamily="2" charset="0"/>
              <a:ea typeface="Roboto Flex Normal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7455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1"/>
          <p:cNvSpPr/>
          <p:nvPr/>
        </p:nvSpPr>
        <p:spPr>
          <a:xfrm>
            <a:off x="783604" y="5936125"/>
            <a:ext cx="576072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sz="3200" dirty="0"/>
          </a:p>
        </p:txBody>
      </p:sp>
      <p:sp>
        <p:nvSpPr>
          <p:cNvPr id="4" name="Text 2"/>
          <p:cNvSpPr/>
          <p:nvPr/>
        </p:nvSpPr>
        <p:spPr>
          <a:xfrm>
            <a:off x="502920" y="5936125"/>
            <a:ext cx="18288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100" dirty="0">
                <a:solidFill>
                  <a:srgbClr val="888888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8</a:t>
            </a:r>
            <a:endParaRPr lang="en-US" sz="1100" dirty="0"/>
          </a:p>
        </p:txBody>
      </p:sp>
      <p:sp>
        <p:nvSpPr>
          <p:cNvPr id="15" name="Text 13"/>
          <p:cNvSpPr/>
          <p:nvPr/>
        </p:nvSpPr>
        <p:spPr>
          <a:xfrm>
            <a:off x="5149993" y="545007"/>
            <a:ext cx="420905" cy="221144"/>
          </a:xfrm>
          <a:custGeom>
            <a:avLst/>
            <a:gdLst/>
            <a:ahLst/>
            <a:cxnLst/>
            <a:rect l="l" t="t" r="r" b="b"/>
            <a:pathLst>
              <a:path w="420905" h="221144">
                <a:moveTo>
                  <a:pt x="67012" y="213165"/>
                </a:moveTo>
                <a:cubicBezTo>
                  <a:pt x="59352" y="213165"/>
                  <a:pt x="51696" y="211568"/>
                  <a:pt x="44035" y="208377"/>
                </a:cubicBezTo>
                <a:cubicBezTo>
                  <a:pt x="14037" y="195613"/>
                  <a:pt x="0" y="161150"/>
                  <a:pt x="12762" y="131152"/>
                </a:cubicBezTo>
                <a:cubicBezTo>
                  <a:pt x="46270" y="51374"/>
                  <a:pt x="123813" y="-2"/>
                  <a:pt x="210288" y="-2"/>
                </a:cubicBezTo>
                <a:cubicBezTo>
                  <a:pt x="296767" y="-2"/>
                  <a:pt x="374310" y="51374"/>
                  <a:pt x="408134" y="131152"/>
                </a:cubicBezTo>
                <a:cubicBezTo>
                  <a:pt x="420900" y="161147"/>
                  <a:pt x="406859" y="195931"/>
                  <a:pt x="376861" y="208377"/>
                </a:cubicBezTo>
                <a:cubicBezTo>
                  <a:pt x="346863" y="221142"/>
                  <a:pt x="312084" y="207101"/>
                  <a:pt x="299638" y="177105"/>
                </a:cubicBezTo>
                <a:cubicBezTo>
                  <a:pt x="284321" y="141364"/>
                  <a:pt x="249218" y="118069"/>
                  <a:pt x="210288" y="118069"/>
                </a:cubicBezTo>
                <a:cubicBezTo>
                  <a:pt x="171359" y="118069"/>
                  <a:pt x="136575" y="141364"/>
                  <a:pt x="121258" y="177105"/>
                </a:cubicBezTo>
                <a:cubicBezTo>
                  <a:pt x="112003" y="199443"/>
                  <a:pt x="89985" y="213165"/>
                  <a:pt x="67008" y="213165"/>
                </a:cubicBezTo>
                <a:lnTo>
                  <a:pt x="67012" y="213165"/>
                </a:lnTo>
              </a:path>
            </a:pathLst>
          </a:custGeom>
          <a:solidFill>
            <a:srgbClr val="00549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7" name="Text 15"/>
          <p:cNvSpPr/>
          <p:nvPr/>
        </p:nvSpPr>
        <p:spPr>
          <a:xfrm>
            <a:off x="502920" y="1520236"/>
            <a:ext cx="11101250" cy="7896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buNone/>
            </a:pPr>
            <a:r>
              <a:rPr lang="en-US" sz="4800" dirty="0">
                <a:solidFill>
                  <a:srgbClr val="003860"/>
                </a:solidFill>
                <a:latin typeface="Lexend Deca Regular" pitchFamily="34" charset="0"/>
                <a:ea typeface="Lexend Deca Regular" pitchFamily="34" charset="-122"/>
                <a:cs typeface="Lexend Deca Regular" pitchFamily="34" charset="-120"/>
              </a:rPr>
              <a:t>Significant Figures in Calculations</a:t>
            </a:r>
            <a:endParaRPr lang="en-US" sz="4800" dirty="0"/>
          </a:p>
        </p:txBody>
      </p:sp>
      <p:sp>
        <p:nvSpPr>
          <p:cNvPr id="18" name="Text 16"/>
          <p:cNvSpPr/>
          <p:nvPr/>
        </p:nvSpPr>
        <p:spPr>
          <a:xfrm>
            <a:off x="854964" y="2560475"/>
            <a:ext cx="731520" cy="731520"/>
          </a:xfrm>
          <a:custGeom>
            <a:avLst/>
            <a:gdLst/>
            <a:ahLst/>
            <a:cxnLst/>
            <a:rect l="l" t="t" r="r" b="b"/>
            <a:pathLst>
              <a:path w="731520" h="731520">
                <a:moveTo>
                  <a:pt x="731520" y="365760"/>
                </a:moveTo>
                <a:cubicBezTo>
                  <a:pt x="731520" y="567762"/>
                  <a:pt x="567762" y="731520"/>
                  <a:pt x="365760" y="731520"/>
                </a:cubicBezTo>
                <a:cubicBezTo>
                  <a:pt x="163758" y="731520"/>
                  <a:pt x="0" y="567762"/>
                  <a:pt x="0" y="365760"/>
                </a:cubicBezTo>
                <a:cubicBezTo>
                  <a:pt x="0" y="163758"/>
                  <a:pt x="163758" y="0"/>
                  <a:pt x="365760" y="0"/>
                </a:cubicBezTo>
                <a:cubicBezTo>
                  <a:pt x="567762" y="0"/>
                  <a:pt x="731520" y="163758"/>
                  <a:pt x="731520" y="365760"/>
                </a:cubicBezTo>
              </a:path>
            </a:pathLst>
          </a:custGeom>
          <a:solidFill>
            <a:srgbClr val="0070C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 17"/>
          <p:cNvSpPr/>
          <p:nvPr/>
        </p:nvSpPr>
        <p:spPr>
          <a:xfrm>
            <a:off x="944964" y="2607275"/>
            <a:ext cx="551520" cy="637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1400" dirty="0">
                <a:solidFill>
                  <a:schemeClr val="bg1"/>
                </a:solidFill>
                <a:latin typeface="Lexend Deca Bold" pitchFamily="34" charset="0"/>
                <a:ea typeface="Lexend Deca Bold" pitchFamily="34" charset="-122"/>
                <a:cs typeface="Lexend Deca Bold" pitchFamily="34" charset="-120"/>
              </a:rPr>
              <a:t>01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0" name="Text 18"/>
          <p:cNvSpPr/>
          <p:nvPr/>
        </p:nvSpPr>
        <p:spPr>
          <a:xfrm>
            <a:off x="3296412" y="2560475"/>
            <a:ext cx="731520" cy="731520"/>
          </a:xfrm>
          <a:custGeom>
            <a:avLst/>
            <a:gdLst/>
            <a:ahLst/>
            <a:cxnLst/>
            <a:rect l="l" t="t" r="r" b="b"/>
            <a:pathLst>
              <a:path w="731520" h="731520">
                <a:moveTo>
                  <a:pt x="731520" y="365760"/>
                </a:moveTo>
                <a:cubicBezTo>
                  <a:pt x="731520" y="567762"/>
                  <a:pt x="567762" y="731520"/>
                  <a:pt x="365760" y="731520"/>
                </a:cubicBezTo>
                <a:cubicBezTo>
                  <a:pt x="163758" y="731520"/>
                  <a:pt x="0" y="567762"/>
                  <a:pt x="0" y="365760"/>
                </a:cubicBezTo>
                <a:cubicBezTo>
                  <a:pt x="0" y="163758"/>
                  <a:pt x="163758" y="0"/>
                  <a:pt x="365760" y="0"/>
                </a:cubicBezTo>
                <a:cubicBezTo>
                  <a:pt x="567762" y="0"/>
                  <a:pt x="731520" y="163758"/>
                  <a:pt x="731520" y="365760"/>
                </a:cubicBezTo>
              </a:path>
            </a:pathLst>
          </a:custGeom>
          <a:solidFill>
            <a:srgbClr val="0070C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 19"/>
          <p:cNvSpPr/>
          <p:nvPr/>
        </p:nvSpPr>
        <p:spPr>
          <a:xfrm>
            <a:off x="3386412" y="2607275"/>
            <a:ext cx="551520" cy="637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1400" dirty="0">
                <a:solidFill>
                  <a:schemeClr val="bg1"/>
                </a:solidFill>
                <a:latin typeface="Lexend Deca Bold" pitchFamily="34" charset="0"/>
                <a:ea typeface="Lexend Deca Bold" pitchFamily="34" charset="-122"/>
                <a:cs typeface="Lexend Deca Bold" pitchFamily="34" charset="-120"/>
              </a:rPr>
              <a:t>02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2" name="Text 20"/>
          <p:cNvSpPr/>
          <p:nvPr/>
        </p:nvSpPr>
        <p:spPr>
          <a:xfrm>
            <a:off x="5730182" y="2560475"/>
            <a:ext cx="731520" cy="731520"/>
          </a:xfrm>
          <a:custGeom>
            <a:avLst/>
            <a:gdLst/>
            <a:ahLst/>
            <a:cxnLst/>
            <a:rect l="l" t="t" r="r" b="b"/>
            <a:pathLst>
              <a:path w="731520" h="731520">
                <a:moveTo>
                  <a:pt x="731520" y="365760"/>
                </a:moveTo>
                <a:cubicBezTo>
                  <a:pt x="731520" y="567762"/>
                  <a:pt x="567762" y="731520"/>
                  <a:pt x="365760" y="731520"/>
                </a:cubicBezTo>
                <a:cubicBezTo>
                  <a:pt x="163758" y="731520"/>
                  <a:pt x="0" y="567762"/>
                  <a:pt x="0" y="365760"/>
                </a:cubicBezTo>
                <a:cubicBezTo>
                  <a:pt x="0" y="163758"/>
                  <a:pt x="163758" y="0"/>
                  <a:pt x="365760" y="0"/>
                </a:cubicBezTo>
                <a:cubicBezTo>
                  <a:pt x="567762" y="0"/>
                  <a:pt x="731520" y="163758"/>
                  <a:pt x="731520" y="365760"/>
                </a:cubicBezTo>
              </a:path>
            </a:pathLst>
          </a:custGeom>
          <a:solidFill>
            <a:srgbClr val="0070C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Text 21"/>
          <p:cNvSpPr/>
          <p:nvPr/>
        </p:nvSpPr>
        <p:spPr>
          <a:xfrm>
            <a:off x="5820182" y="2607275"/>
            <a:ext cx="551520" cy="637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1400" dirty="0">
                <a:solidFill>
                  <a:schemeClr val="bg1"/>
                </a:solidFill>
                <a:latin typeface="Lexend Deca Bold" pitchFamily="34" charset="0"/>
                <a:ea typeface="Lexend Deca Bold" pitchFamily="34" charset="-122"/>
                <a:cs typeface="Lexend Deca Bold" pitchFamily="34" charset="-120"/>
              </a:rPr>
              <a:t>03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4" name="Text 22"/>
          <p:cNvSpPr/>
          <p:nvPr/>
        </p:nvSpPr>
        <p:spPr>
          <a:xfrm>
            <a:off x="8169332" y="2560475"/>
            <a:ext cx="731520" cy="731520"/>
          </a:xfrm>
          <a:custGeom>
            <a:avLst/>
            <a:gdLst/>
            <a:ahLst/>
            <a:cxnLst/>
            <a:rect l="l" t="t" r="r" b="b"/>
            <a:pathLst>
              <a:path w="731520" h="731520">
                <a:moveTo>
                  <a:pt x="731520" y="365760"/>
                </a:moveTo>
                <a:cubicBezTo>
                  <a:pt x="731520" y="567762"/>
                  <a:pt x="567762" y="731520"/>
                  <a:pt x="365760" y="731520"/>
                </a:cubicBezTo>
                <a:cubicBezTo>
                  <a:pt x="163758" y="731520"/>
                  <a:pt x="0" y="567762"/>
                  <a:pt x="0" y="365760"/>
                </a:cubicBezTo>
                <a:cubicBezTo>
                  <a:pt x="0" y="163758"/>
                  <a:pt x="163758" y="0"/>
                  <a:pt x="365760" y="0"/>
                </a:cubicBezTo>
                <a:cubicBezTo>
                  <a:pt x="567762" y="0"/>
                  <a:pt x="731520" y="163758"/>
                  <a:pt x="731520" y="365760"/>
                </a:cubicBezTo>
              </a:path>
            </a:pathLst>
          </a:custGeom>
          <a:solidFill>
            <a:srgbClr val="0070C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" name="Text 23"/>
          <p:cNvSpPr/>
          <p:nvPr/>
        </p:nvSpPr>
        <p:spPr>
          <a:xfrm>
            <a:off x="8259332" y="2607275"/>
            <a:ext cx="551520" cy="637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1400" dirty="0">
                <a:solidFill>
                  <a:schemeClr val="bg1"/>
                </a:solidFill>
                <a:latin typeface="Lexend Deca Bold" pitchFamily="34" charset="0"/>
                <a:ea typeface="Lexend Deca Bold" pitchFamily="34" charset="-122"/>
                <a:cs typeface="Lexend Deca Bold" pitchFamily="34" charset="-120"/>
              </a:rPr>
              <a:t>04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6" name="Text 24"/>
          <p:cNvSpPr/>
          <p:nvPr/>
        </p:nvSpPr>
        <p:spPr>
          <a:xfrm>
            <a:off x="10608482" y="2560475"/>
            <a:ext cx="731520" cy="731520"/>
          </a:xfrm>
          <a:custGeom>
            <a:avLst/>
            <a:gdLst/>
            <a:ahLst/>
            <a:cxnLst/>
            <a:rect l="l" t="t" r="r" b="b"/>
            <a:pathLst>
              <a:path w="731520" h="731520">
                <a:moveTo>
                  <a:pt x="731520" y="365760"/>
                </a:moveTo>
                <a:cubicBezTo>
                  <a:pt x="731520" y="567762"/>
                  <a:pt x="567762" y="731520"/>
                  <a:pt x="365760" y="731520"/>
                </a:cubicBezTo>
                <a:cubicBezTo>
                  <a:pt x="163758" y="731520"/>
                  <a:pt x="0" y="567762"/>
                  <a:pt x="0" y="365760"/>
                </a:cubicBezTo>
                <a:cubicBezTo>
                  <a:pt x="0" y="163758"/>
                  <a:pt x="163758" y="0"/>
                  <a:pt x="365760" y="0"/>
                </a:cubicBezTo>
                <a:cubicBezTo>
                  <a:pt x="567762" y="0"/>
                  <a:pt x="731520" y="163758"/>
                  <a:pt x="731520" y="365760"/>
                </a:cubicBezTo>
              </a:path>
            </a:pathLst>
          </a:custGeom>
          <a:solidFill>
            <a:srgbClr val="0070C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" name="Text 25"/>
          <p:cNvSpPr/>
          <p:nvPr/>
        </p:nvSpPr>
        <p:spPr>
          <a:xfrm>
            <a:off x="10698482" y="2607275"/>
            <a:ext cx="551520" cy="637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1400" dirty="0">
                <a:solidFill>
                  <a:schemeClr val="bg1"/>
                </a:solidFill>
                <a:latin typeface="Lexend Deca Bold" pitchFamily="34" charset="0"/>
                <a:ea typeface="Lexend Deca Bold" pitchFamily="34" charset="-122"/>
                <a:cs typeface="Lexend Deca Bold" pitchFamily="34" charset="-120"/>
              </a:rPr>
              <a:t>05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8" name="Text 26"/>
          <p:cNvSpPr/>
          <p:nvPr/>
        </p:nvSpPr>
        <p:spPr>
          <a:xfrm>
            <a:off x="10052164" y="4378099"/>
            <a:ext cx="1828800" cy="133660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sz="1400" dirty="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For addition and subtraction operations, ensure to account for the significant figures in the least accurate operand among the terms.</a:t>
            </a:r>
            <a:endParaRPr lang="en-US" sz="1400" dirty="0"/>
          </a:p>
        </p:txBody>
      </p:sp>
      <p:sp>
        <p:nvSpPr>
          <p:cNvPr id="29" name="Text 27"/>
          <p:cNvSpPr/>
          <p:nvPr/>
        </p:nvSpPr>
        <p:spPr>
          <a:xfrm>
            <a:off x="10052164" y="3520472"/>
            <a:ext cx="1828800" cy="4116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1400" dirty="0">
                <a:latin typeface="Lexend Deca Bold" pitchFamily="34" charset="0"/>
                <a:ea typeface="Lexend Deca Bold" pitchFamily="34" charset="-122"/>
                <a:cs typeface="Lexend Deca Bold" pitchFamily="34" charset="-120"/>
              </a:rPr>
              <a:t>Step 5: Managing Addition and Subtraction</a:t>
            </a:r>
            <a:endParaRPr lang="en-US" sz="1400" dirty="0"/>
          </a:p>
        </p:txBody>
      </p:sp>
      <p:sp>
        <p:nvSpPr>
          <p:cNvPr id="30" name="Text 28"/>
          <p:cNvSpPr/>
          <p:nvPr/>
        </p:nvSpPr>
        <p:spPr>
          <a:xfrm>
            <a:off x="7620692" y="4378099"/>
            <a:ext cx="1828800" cy="133660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sz="1400" dirty="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In calculations involving multiplication and division, compute the significant digits based on the operands involved.</a:t>
            </a:r>
            <a:endParaRPr lang="en-US" sz="1400" dirty="0"/>
          </a:p>
        </p:txBody>
      </p:sp>
      <p:sp>
        <p:nvSpPr>
          <p:cNvPr id="31" name="Text 29"/>
          <p:cNvSpPr/>
          <p:nvPr/>
        </p:nvSpPr>
        <p:spPr>
          <a:xfrm>
            <a:off x="7620692" y="3520472"/>
            <a:ext cx="1828800" cy="4116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1400" dirty="0">
                <a:latin typeface="Lexend Deca Bold" pitchFamily="34" charset="0"/>
                <a:ea typeface="Lexend Deca Bold" pitchFamily="34" charset="-122"/>
                <a:cs typeface="Lexend Deca Bold" pitchFamily="34" charset="-120"/>
              </a:rPr>
              <a:t>Step 4: Handling Multiplication and Division</a:t>
            </a:r>
            <a:endParaRPr lang="en-US" sz="1400" dirty="0"/>
          </a:p>
        </p:txBody>
      </p:sp>
      <p:sp>
        <p:nvSpPr>
          <p:cNvPr id="32" name="Text 30"/>
          <p:cNvSpPr/>
          <p:nvPr/>
        </p:nvSpPr>
        <p:spPr>
          <a:xfrm>
            <a:off x="5181542" y="4378099"/>
            <a:ext cx="1828800" cy="133660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sz="1400" dirty="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When dealing with logarithms, start by determining the significant figures in the input to decide the accuracy of the output.</a:t>
            </a:r>
            <a:endParaRPr lang="en-US" sz="1400" dirty="0"/>
          </a:p>
        </p:txBody>
      </p:sp>
      <p:sp>
        <p:nvSpPr>
          <p:cNvPr id="33" name="Text 31"/>
          <p:cNvSpPr/>
          <p:nvPr/>
        </p:nvSpPr>
        <p:spPr>
          <a:xfrm>
            <a:off x="5181542" y="3520472"/>
            <a:ext cx="1828800" cy="4116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1400" dirty="0">
                <a:latin typeface="Lexend Deca Bold" pitchFamily="34" charset="0"/>
                <a:ea typeface="Lexend Deca Bold" pitchFamily="34" charset="-122"/>
                <a:cs typeface="Lexend Deca Bold" pitchFamily="34" charset="-120"/>
              </a:rPr>
              <a:t>Step 3: Significant Figures in Logarithmic Operations</a:t>
            </a:r>
            <a:endParaRPr lang="en-US" sz="1400" dirty="0"/>
          </a:p>
        </p:txBody>
      </p:sp>
      <p:sp>
        <p:nvSpPr>
          <p:cNvPr id="34" name="Text 32"/>
          <p:cNvSpPr/>
          <p:nvPr/>
        </p:nvSpPr>
        <p:spPr>
          <a:xfrm>
            <a:off x="2747772" y="4378099"/>
            <a:ext cx="1828800" cy="133660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sz="1400" dirty="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During multiple calculations, determine the number of significant digits to retain in the same sequence as the operations are performed.</a:t>
            </a:r>
            <a:endParaRPr lang="en-US" sz="1400" dirty="0"/>
          </a:p>
        </p:txBody>
      </p:sp>
      <p:sp>
        <p:nvSpPr>
          <p:cNvPr id="35" name="Text 33"/>
          <p:cNvSpPr/>
          <p:nvPr/>
        </p:nvSpPr>
        <p:spPr>
          <a:xfrm>
            <a:off x="2747772" y="3520472"/>
            <a:ext cx="1828800" cy="4116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1400" dirty="0">
                <a:latin typeface="Lexend Deca Bold" pitchFamily="34" charset="0"/>
                <a:ea typeface="Lexend Deca Bold" pitchFamily="34" charset="-122"/>
                <a:cs typeface="Lexend Deca Bold" pitchFamily="34" charset="-120"/>
              </a:rPr>
              <a:t>Step 2: Order of Calculations for Significant Digits</a:t>
            </a:r>
            <a:endParaRPr lang="en-US" sz="1400" dirty="0"/>
          </a:p>
        </p:txBody>
      </p:sp>
      <p:sp>
        <p:nvSpPr>
          <p:cNvPr id="36" name="Text 34"/>
          <p:cNvSpPr/>
          <p:nvPr/>
        </p:nvSpPr>
        <p:spPr>
          <a:xfrm>
            <a:off x="379476" y="4378099"/>
            <a:ext cx="1828800" cy="133660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sz="1400" dirty="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The number of significant figures in a result involving exponents is equivalent to the number of significant figures in the mantissa.</a:t>
            </a:r>
            <a:endParaRPr lang="en-US" sz="1400" dirty="0"/>
          </a:p>
        </p:txBody>
      </p:sp>
      <p:sp>
        <p:nvSpPr>
          <p:cNvPr id="37" name="Text 35"/>
          <p:cNvSpPr/>
          <p:nvPr/>
        </p:nvSpPr>
        <p:spPr>
          <a:xfrm>
            <a:off x="379476" y="3520472"/>
            <a:ext cx="1828800" cy="4116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1400" dirty="0">
                <a:latin typeface="Lexend Deca Bold" pitchFamily="34" charset="0"/>
                <a:ea typeface="Lexend Deca Bold" pitchFamily="34" charset="-122"/>
                <a:cs typeface="Lexend Deca Bold" pitchFamily="34" charset="-120"/>
              </a:rPr>
              <a:t>Step 1: Understanding Significant Figures in Exponents</a:t>
            </a:r>
            <a:endParaRPr lang="en-US" sz="1400" dirty="0"/>
          </a:p>
        </p:txBody>
      </p:sp>
      <p:sp>
        <p:nvSpPr>
          <p:cNvPr id="39" name="Text 37"/>
          <p:cNvSpPr/>
          <p:nvPr/>
        </p:nvSpPr>
        <p:spPr>
          <a:xfrm>
            <a:off x="502919" y="172338"/>
            <a:ext cx="73152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5522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3" name="Text 1"/>
          <p:cNvSpPr/>
          <p:nvPr/>
        </p:nvSpPr>
        <p:spPr>
          <a:xfrm>
            <a:off x="783604" y="5924070"/>
            <a:ext cx="576072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2"/>
          <p:cNvSpPr/>
          <p:nvPr/>
        </p:nvSpPr>
        <p:spPr>
          <a:xfrm>
            <a:off x="502920" y="6508085"/>
            <a:ext cx="18288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800" dirty="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9</a:t>
            </a:r>
            <a:endParaRPr lang="en-US" sz="800" dirty="0"/>
          </a:p>
        </p:txBody>
      </p:sp>
      <p:sp>
        <p:nvSpPr>
          <p:cNvPr id="9" name="Text 7"/>
          <p:cNvSpPr/>
          <p:nvPr/>
        </p:nvSpPr>
        <p:spPr>
          <a:xfrm>
            <a:off x="1526985" y="2619669"/>
            <a:ext cx="1005967" cy="1005840"/>
          </a:xfrm>
          <a:custGeom>
            <a:avLst/>
            <a:gdLst/>
            <a:ahLst/>
            <a:cxnLst/>
            <a:rect l="l" t="t" r="r" b="b"/>
            <a:pathLst>
              <a:path w="1005967" h="1005840">
                <a:moveTo>
                  <a:pt x="1005967" y="502920"/>
                </a:moveTo>
                <a:cubicBezTo>
                  <a:pt x="1005967" y="780673"/>
                  <a:pt x="780771" y="1005840"/>
                  <a:pt x="502983" y="1005840"/>
                </a:cubicBezTo>
                <a:cubicBezTo>
                  <a:pt x="225196" y="1005840"/>
                  <a:pt x="0" y="780673"/>
                  <a:pt x="0" y="502920"/>
                </a:cubicBezTo>
                <a:cubicBezTo>
                  <a:pt x="0" y="225167"/>
                  <a:pt x="225196" y="0"/>
                  <a:pt x="502983" y="0"/>
                </a:cubicBezTo>
                <a:cubicBezTo>
                  <a:pt x="780771" y="0"/>
                  <a:pt x="1005967" y="225167"/>
                  <a:pt x="1005967" y="502920"/>
                </a:cubicBezTo>
              </a:path>
            </a:pathLst>
          </a:custGeom>
          <a:solidFill>
            <a:srgbClr val="0070C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0" name="Text 8"/>
          <p:cNvSpPr/>
          <p:nvPr/>
        </p:nvSpPr>
        <p:spPr>
          <a:xfrm>
            <a:off x="5593080" y="2619669"/>
            <a:ext cx="1005840" cy="1005840"/>
          </a:xfrm>
          <a:custGeom>
            <a:avLst/>
            <a:gdLst/>
            <a:ahLst/>
            <a:cxnLst/>
            <a:rect l="l" t="t" r="r" b="b"/>
            <a:pathLst>
              <a:path w="1005840" h="1005840">
                <a:moveTo>
                  <a:pt x="1005840" y="502920"/>
                </a:moveTo>
                <a:cubicBezTo>
                  <a:pt x="1005840" y="780673"/>
                  <a:pt x="780673" y="1005840"/>
                  <a:pt x="502920" y="1005840"/>
                </a:cubicBezTo>
                <a:cubicBezTo>
                  <a:pt x="225167" y="1005840"/>
                  <a:pt x="0" y="780673"/>
                  <a:pt x="0" y="502920"/>
                </a:cubicBezTo>
                <a:cubicBezTo>
                  <a:pt x="0" y="225167"/>
                  <a:pt x="225167" y="0"/>
                  <a:pt x="502920" y="0"/>
                </a:cubicBezTo>
                <a:cubicBezTo>
                  <a:pt x="780673" y="0"/>
                  <a:pt x="1005840" y="225167"/>
                  <a:pt x="1005840" y="502920"/>
                </a:cubicBezTo>
              </a:path>
            </a:pathLst>
          </a:custGeom>
          <a:solidFill>
            <a:srgbClr val="40AFFF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1" name="Text 9"/>
          <p:cNvSpPr/>
          <p:nvPr/>
        </p:nvSpPr>
        <p:spPr>
          <a:xfrm>
            <a:off x="9659049" y="2621097"/>
            <a:ext cx="1005967" cy="1005840"/>
          </a:xfrm>
          <a:custGeom>
            <a:avLst/>
            <a:gdLst/>
            <a:ahLst/>
            <a:cxnLst/>
            <a:rect l="l" t="t" r="r" b="b"/>
            <a:pathLst>
              <a:path w="1005967" h="1005840">
                <a:moveTo>
                  <a:pt x="1005967" y="502920"/>
                </a:moveTo>
                <a:cubicBezTo>
                  <a:pt x="1005967" y="780673"/>
                  <a:pt x="780771" y="1005840"/>
                  <a:pt x="502983" y="1005840"/>
                </a:cubicBezTo>
                <a:cubicBezTo>
                  <a:pt x="225196" y="1005840"/>
                  <a:pt x="0" y="780673"/>
                  <a:pt x="0" y="502920"/>
                </a:cubicBezTo>
                <a:cubicBezTo>
                  <a:pt x="0" y="225167"/>
                  <a:pt x="225196" y="0"/>
                  <a:pt x="502983" y="0"/>
                </a:cubicBezTo>
                <a:cubicBezTo>
                  <a:pt x="780771" y="0"/>
                  <a:pt x="1005967" y="225167"/>
                  <a:pt x="1005967" y="502920"/>
                </a:cubicBezTo>
              </a:path>
            </a:pathLst>
          </a:custGeom>
          <a:solidFill>
            <a:srgbClr val="0070C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6" name="Text 14"/>
          <p:cNvSpPr/>
          <p:nvPr/>
        </p:nvSpPr>
        <p:spPr>
          <a:xfrm>
            <a:off x="502920" y="1520236"/>
            <a:ext cx="11101250" cy="7896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buNone/>
            </a:pPr>
            <a:r>
              <a:rPr lang="en-US" sz="4800" dirty="0">
                <a:solidFill>
                  <a:srgbClr val="003860"/>
                </a:solidFill>
                <a:latin typeface="Lexend Deca Regular" pitchFamily="34" charset="0"/>
                <a:ea typeface="Lexend Deca Regular" pitchFamily="34" charset="-122"/>
                <a:cs typeface="Lexend Deca Regular" pitchFamily="34" charset="-120"/>
              </a:rPr>
              <a:t>Examples of Rounding in Calculations</a:t>
            </a:r>
            <a:endParaRPr lang="en-US" sz="4800" dirty="0"/>
          </a:p>
        </p:txBody>
      </p:sp>
      <p:sp>
        <p:nvSpPr>
          <p:cNvPr id="17" name="Text 15"/>
          <p:cNvSpPr/>
          <p:nvPr/>
        </p:nvSpPr>
        <p:spPr>
          <a:xfrm>
            <a:off x="5149993" y="545007"/>
            <a:ext cx="420905" cy="221144"/>
          </a:xfrm>
          <a:custGeom>
            <a:avLst/>
            <a:gdLst/>
            <a:ahLst/>
            <a:cxnLst/>
            <a:rect l="l" t="t" r="r" b="b"/>
            <a:pathLst>
              <a:path w="420905" h="221144">
                <a:moveTo>
                  <a:pt x="67012" y="213165"/>
                </a:moveTo>
                <a:cubicBezTo>
                  <a:pt x="59352" y="213165"/>
                  <a:pt x="51696" y="211568"/>
                  <a:pt x="44035" y="208377"/>
                </a:cubicBezTo>
                <a:cubicBezTo>
                  <a:pt x="14037" y="195613"/>
                  <a:pt x="0" y="161150"/>
                  <a:pt x="12762" y="131152"/>
                </a:cubicBezTo>
                <a:cubicBezTo>
                  <a:pt x="46270" y="51374"/>
                  <a:pt x="123813" y="-2"/>
                  <a:pt x="210288" y="-2"/>
                </a:cubicBezTo>
                <a:cubicBezTo>
                  <a:pt x="296767" y="-2"/>
                  <a:pt x="374310" y="51374"/>
                  <a:pt x="408134" y="131152"/>
                </a:cubicBezTo>
                <a:cubicBezTo>
                  <a:pt x="420900" y="161147"/>
                  <a:pt x="406859" y="195931"/>
                  <a:pt x="376861" y="208377"/>
                </a:cubicBezTo>
                <a:cubicBezTo>
                  <a:pt x="346863" y="221142"/>
                  <a:pt x="312084" y="207101"/>
                  <a:pt x="299638" y="177105"/>
                </a:cubicBezTo>
                <a:cubicBezTo>
                  <a:pt x="284321" y="141364"/>
                  <a:pt x="249218" y="118069"/>
                  <a:pt x="210288" y="118069"/>
                </a:cubicBezTo>
                <a:cubicBezTo>
                  <a:pt x="171359" y="118069"/>
                  <a:pt x="136575" y="141364"/>
                  <a:pt x="121258" y="177105"/>
                </a:cubicBezTo>
                <a:cubicBezTo>
                  <a:pt x="112003" y="199443"/>
                  <a:pt x="89985" y="213165"/>
                  <a:pt x="67008" y="213165"/>
                </a:cubicBezTo>
                <a:lnTo>
                  <a:pt x="67012" y="213165"/>
                </a:lnTo>
              </a:path>
            </a:pathLst>
          </a:custGeom>
          <a:solidFill>
            <a:srgbClr val="00549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9" name="Text 17"/>
          <p:cNvSpPr/>
          <p:nvPr/>
        </p:nvSpPr>
        <p:spPr>
          <a:xfrm>
            <a:off x="8686644" y="4597164"/>
            <a:ext cx="3017520" cy="133660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ct val="127273"/>
              </a:lnSpc>
              <a:spcAft>
                <a:spcPts val="1000"/>
              </a:spcAft>
              <a:buNone/>
            </a:pPr>
            <a:r>
              <a:rPr lang="en-US" sz="1400" dirty="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For logarithms, retain in the mantissa the same number of significant figures as there are in the number whose logarithm is being taken.</a:t>
            </a:r>
            <a:endParaRPr lang="en-US" sz="1400" dirty="0"/>
          </a:p>
          <a:p>
            <a:pPr marL="0" indent="0">
              <a:lnSpc>
                <a:spcPct val="127273"/>
              </a:lnSpc>
              <a:spcAft>
                <a:spcPts val="1000"/>
              </a:spcAft>
              <a:buNone/>
            </a:pPr>
            <a:r>
              <a:rPr lang="en-US" sz="1400" dirty="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Example: log(12.8) = 1.107 (mantissa .107 has 3 s.f.)</a:t>
            </a:r>
            <a:endParaRPr lang="en-US" sz="1400" dirty="0"/>
          </a:p>
        </p:txBody>
      </p:sp>
      <p:sp>
        <p:nvSpPr>
          <p:cNvPr id="20" name="Text 18"/>
          <p:cNvSpPr/>
          <p:nvPr/>
        </p:nvSpPr>
        <p:spPr>
          <a:xfrm>
            <a:off x="8653272" y="3875317"/>
            <a:ext cx="3017520" cy="4116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1600" dirty="0">
                <a:latin typeface="Lexend Deca Bold" pitchFamily="34" charset="0"/>
                <a:ea typeface="Lexend Deca Bold" pitchFamily="34" charset="-122"/>
                <a:cs typeface="Lexend Deca Bold" pitchFamily="34" charset="-120"/>
              </a:rPr>
              <a:t>Step 3: Rounding in Logarithmic Calculations</a:t>
            </a:r>
            <a:endParaRPr lang="en-US" sz="1600" dirty="0"/>
          </a:p>
        </p:txBody>
      </p:sp>
      <p:sp>
        <p:nvSpPr>
          <p:cNvPr id="21" name="Text 19"/>
          <p:cNvSpPr/>
          <p:nvPr/>
        </p:nvSpPr>
        <p:spPr>
          <a:xfrm>
            <a:off x="4620612" y="4595736"/>
            <a:ext cx="3017520" cy="133660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ct val="127273"/>
              </a:lnSpc>
              <a:spcAft>
                <a:spcPts val="1000"/>
              </a:spcAft>
              <a:buNone/>
            </a:pPr>
            <a:r>
              <a:rPr lang="en-US" sz="1400" dirty="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For multiplication or division, round off the result to the smallest number of significant figures.</a:t>
            </a:r>
            <a:endParaRPr lang="en-US" sz="1400" dirty="0"/>
          </a:p>
          <a:p>
            <a:pPr marL="0" indent="0">
              <a:lnSpc>
                <a:spcPct val="127273"/>
              </a:lnSpc>
              <a:spcAft>
                <a:spcPts val="1000"/>
              </a:spcAft>
              <a:buNone/>
            </a:pPr>
            <a:r>
              <a:rPr lang="en-US" sz="1400" dirty="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Example: 1.23 x 2.0 = 2.5</a:t>
            </a:r>
            <a:endParaRPr lang="en-US" sz="1400" dirty="0"/>
          </a:p>
        </p:txBody>
      </p:sp>
      <p:sp>
        <p:nvSpPr>
          <p:cNvPr id="22" name="Text 20"/>
          <p:cNvSpPr/>
          <p:nvPr/>
        </p:nvSpPr>
        <p:spPr>
          <a:xfrm>
            <a:off x="4587240" y="3873889"/>
            <a:ext cx="3017520" cy="4116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1600" dirty="0">
                <a:latin typeface="Lexend Deca Bold" pitchFamily="34" charset="0"/>
                <a:ea typeface="Lexend Deca Bold" pitchFamily="34" charset="-122"/>
                <a:cs typeface="Lexend Deca Bold" pitchFamily="34" charset="-120"/>
              </a:rPr>
              <a:t>Step 2: Rounding in Multiplication and Division</a:t>
            </a:r>
            <a:endParaRPr lang="en-US" sz="1600" dirty="0"/>
          </a:p>
        </p:txBody>
      </p:sp>
      <p:sp>
        <p:nvSpPr>
          <p:cNvPr id="23" name="Text 21"/>
          <p:cNvSpPr/>
          <p:nvPr/>
        </p:nvSpPr>
        <p:spPr>
          <a:xfrm>
            <a:off x="554580" y="4595736"/>
            <a:ext cx="3017520" cy="133660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ct val="127273"/>
              </a:lnSpc>
              <a:spcAft>
                <a:spcPts val="1000"/>
              </a:spcAft>
              <a:buNone/>
            </a:pPr>
            <a:r>
              <a:rPr lang="en-US" sz="1400" dirty="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For addition or subtraction, round off the result to the leftmost decimal place.</a:t>
            </a:r>
            <a:endParaRPr lang="en-US" sz="1400" dirty="0"/>
          </a:p>
          <a:p>
            <a:pPr marL="0" indent="0">
              <a:lnSpc>
                <a:spcPct val="127273"/>
              </a:lnSpc>
              <a:spcAft>
                <a:spcPts val="1000"/>
              </a:spcAft>
              <a:buNone/>
            </a:pPr>
            <a:r>
              <a:rPr lang="en-US" sz="1400" dirty="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Example: 40.123 + 20.34 = 60.46</a:t>
            </a:r>
            <a:endParaRPr lang="en-US" sz="1400" dirty="0"/>
          </a:p>
        </p:txBody>
      </p:sp>
      <p:sp>
        <p:nvSpPr>
          <p:cNvPr id="24" name="Text 22"/>
          <p:cNvSpPr/>
          <p:nvPr/>
        </p:nvSpPr>
        <p:spPr>
          <a:xfrm>
            <a:off x="521208" y="3873889"/>
            <a:ext cx="3017520" cy="4116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1600" dirty="0">
                <a:latin typeface="Lexend Deca Bold" pitchFamily="34" charset="0"/>
                <a:ea typeface="Lexend Deca Bold" pitchFamily="34" charset="-122"/>
                <a:cs typeface="Lexend Deca Bold" pitchFamily="34" charset="-120"/>
              </a:rPr>
              <a:t>Step 1: Rounding in Addition and Subtraction</a:t>
            </a:r>
            <a:endParaRPr lang="en-US" sz="1600" dirty="0"/>
          </a:p>
        </p:txBody>
      </p:sp>
      <p:sp>
        <p:nvSpPr>
          <p:cNvPr id="25" name="Text 23"/>
          <p:cNvSpPr/>
          <p:nvPr/>
        </p:nvSpPr>
        <p:spPr>
          <a:xfrm>
            <a:off x="9933432" y="2928074"/>
            <a:ext cx="457200" cy="391886"/>
          </a:xfrm>
          <a:custGeom>
            <a:avLst/>
            <a:gdLst/>
            <a:ahLst/>
            <a:cxnLst/>
            <a:rect l="l" t="t" r="r" b="b"/>
            <a:pathLst>
              <a:path w="457200" h="391886">
                <a:moveTo>
                  <a:pt x="24492" y="0"/>
                </a:moveTo>
                <a:cubicBezTo>
                  <a:pt x="10918" y="0"/>
                  <a:pt x="0" y="10918"/>
                  <a:pt x="0" y="24493"/>
                </a:cubicBezTo>
                <a:cubicBezTo>
                  <a:pt x="0" y="38068"/>
                  <a:pt x="10918" y="48986"/>
                  <a:pt x="24492" y="48986"/>
                </a:cubicBezTo>
                <a:lnTo>
                  <a:pt x="114300" y="48986"/>
                </a:lnTo>
                <a:lnTo>
                  <a:pt x="114300" y="217783"/>
                </a:lnTo>
                <a:cubicBezTo>
                  <a:pt x="114300" y="263606"/>
                  <a:pt x="102664" y="308610"/>
                  <a:pt x="80417" y="348614"/>
                </a:cubicBezTo>
                <a:lnTo>
                  <a:pt x="76540" y="355452"/>
                </a:lnTo>
                <a:cubicBezTo>
                  <a:pt x="70006" y="367291"/>
                  <a:pt x="74194" y="382190"/>
                  <a:pt x="86031" y="388723"/>
                </a:cubicBezTo>
                <a:cubicBezTo>
                  <a:pt x="97868" y="395256"/>
                  <a:pt x="112768" y="391071"/>
                  <a:pt x="119302" y="379232"/>
                </a:cubicBezTo>
                <a:lnTo>
                  <a:pt x="123179" y="372291"/>
                </a:lnTo>
                <a:cubicBezTo>
                  <a:pt x="149509" y="324940"/>
                  <a:pt x="163284" y="271769"/>
                  <a:pt x="163284" y="217681"/>
                </a:cubicBezTo>
                <a:lnTo>
                  <a:pt x="163284" y="48986"/>
                </a:lnTo>
                <a:lnTo>
                  <a:pt x="310242" y="48986"/>
                </a:lnTo>
                <a:lnTo>
                  <a:pt x="310242" y="316977"/>
                </a:lnTo>
                <a:cubicBezTo>
                  <a:pt x="310242" y="358411"/>
                  <a:pt x="343819" y="391886"/>
                  <a:pt x="385150" y="391886"/>
                </a:cubicBezTo>
                <a:cubicBezTo>
                  <a:pt x="413519" y="391886"/>
                  <a:pt x="439442" y="375861"/>
                  <a:pt x="452198" y="350452"/>
                </a:cubicBezTo>
                <a:lnTo>
                  <a:pt x="454544" y="345655"/>
                </a:lnTo>
                <a:cubicBezTo>
                  <a:pt x="460565" y="333510"/>
                  <a:pt x="455668" y="318815"/>
                  <a:pt x="443626" y="312795"/>
                </a:cubicBezTo>
                <a:cubicBezTo>
                  <a:pt x="431583" y="306776"/>
                  <a:pt x="416784" y="311674"/>
                  <a:pt x="410767" y="323713"/>
                </a:cubicBezTo>
                <a:lnTo>
                  <a:pt x="408421" y="328510"/>
                </a:lnTo>
                <a:cubicBezTo>
                  <a:pt x="404032" y="337288"/>
                  <a:pt x="395053" y="342900"/>
                  <a:pt x="385154" y="342900"/>
                </a:cubicBezTo>
                <a:cubicBezTo>
                  <a:pt x="370766" y="342900"/>
                  <a:pt x="359231" y="331265"/>
                  <a:pt x="359231" y="316977"/>
                </a:cubicBezTo>
                <a:lnTo>
                  <a:pt x="359231" y="48986"/>
                </a:lnTo>
                <a:lnTo>
                  <a:pt x="432708" y="48986"/>
                </a:lnTo>
                <a:cubicBezTo>
                  <a:pt x="446282" y="48986"/>
                  <a:pt x="457200" y="38068"/>
                  <a:pt x="457200" y="24493"/>
                </a:cubicBezTo>
                <a:cubicBezTo>
                  <a:pt x="457200" y="10918"/>
                  <a:pt x="446282" y="0"/>
                  <a:pt x="432708" y="0"/>
                </a:cubicBezTo>
                <a:lnTo>
                  <a:pt x="24492" y="0"/>
                </a:lnTo>
              </a:path>
            </a:pathLst>
          </a:custGeom>
          <a:solidFill>
            <a:srgbClr val="FFFFFF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26" name="Text 24"/>
          <p:cNvSpPr/>
          <p:nvPr/>
        </p:nvSpPr>
        <p:spPr>
          <a:xfrm>
            <a:off x="5867400" y="2999497"/>
            <a:ext cx="457200" cy="246185"/>
          </a:xfrm>
          <a:custGeom>
            <a:avLst/>
            <a:gdLst/>
            <a:ahLst/>
            <a:cxnLst/>
            <a:rect l="l" t="t" r="r" b="b"/>
            <a:pathLst>
              <a:path w="457200" h="246185">
                <a:moveTo>
                  <a:pt x="26376" y="0"/>
                </a:moveTo>
                <a:cubicBezTo>
                  <a:pt x="11759" y="0"/>
                  <a:pt x="0" y="11760"/>
                  <a:pt x="0" y="26376"/>
                </a:cubicBezTo>
                <a:cubicBezTo>
                  <a:pt x="0" y="40995"/>
                  <a:pt x="11759" y="52752"/>
                  <a:pt x="26376" y="52752"/>
                </a:cubicBezTo>
                <a:lnTo>
                  <a:pt x="430824" y="52752"/>
                </a:lnTo>
                <a:cubicBezTo>
                  <a:pt x="445441" y="52752"/>
                  <a:pt x="457200" y="40992"/>
                  <a:pt x="457200" y="26376"/>
                </a:cubicBezTo>
                <a:cubicBezTo>
                  <a:pt x="457200" y="11758"/>
                  <a:pt x="445441" y="0"/>
                  <a:pt x="430824" y="0"/>
                </a:cubicBezTo>
                <a:lnTo>
                  <a:pt x="26376" y="0"/>
                </a:lnTo>
                <a:moveTo>
                  <a:pt x="26376" y="193430"/>
                </a:moveTo>
                <a:cubicBezTo>
                  <a:pt x="11759" y="193430"/>
                  <a:pt x="0" y="205190"/>
                  <a:pt x="0" y="219806"/>
                </a:cubicBezTo>
                <a:cubicBezTo>
                  <a:pt x="0" y="234424"/>
                  <a:pt x="11759" y="246182"/>
                  <a:pt x="26376" y="246182"/>
                </a:cubicBezTo>
                <a:lnTo>
                  <a:pt x="430824" y="246182"/>
                </a:lnTo>
                <a:cubicBezTo>
                  <a:pt x="445441" y="246182"/>
                  <a:pt x="457200" y="234422"/>
                  <a:pt x="457200" y="219806"/>
                </a:cubicBezTo>
                <a:cubicBezTo>
                  <a:pt x="457200" y="205188"/>
                  <a:pt x="445441" y="193430"/>
                  <a:pt x="430824" y="193430"/>
                </a:cubicBezTo>
                <a:lnTo>
                  <a:pt x="26376" y="193430"/>
                </a:lnTo>
              </a:path>
            </a:pathLst>
          </a:custGeom>
          <a:solidFill>
            <a:srgbClr val="FFFFFF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27" name="Text 25"/>
          <p:cNvSpPr/>
          <p:nvPr/>
        </p:nvSpPr>
        <p:spPr>
          <a:xfrm>
            <a:off x="1858518" y="2893989"/>
            <a:ext cx="342900" cy="457200"/>
          </a:xfrm>
          <a:custGeom>
            <a:avLst/>
            <a:gdLst/>
            <a:ahLst/>
            <a:cxnLst/>
            <a:rect l="l" t="t" r="r" b="b"/>
            <a:pathLst>
              <a:path w="342900" h="457200">
                <a:moveTo>
                  <a:pt x="300038" y="157163"/>
                </a:moveTo>
                <a:lnTo>
                  <a:pt x="300038" y="400050"/>
                </a:lnTo>
                <a:cubicBezTo>
                  <a:pt x="300038" y="407909"/>
                  <a:pt x="293608" y="414338"/>
                  <a:pt x="285749" y="414338"/>
                </a:cubicBezTo>
                <a:lnTo>
                  <a:pt x="57148" y="414338"/>
                </a:lnTo>
                <a:cubicBezTo>
                  <a:pt x="49288" y="414338"/>
                  <a:pt x="42859" y="407909"/>
                  <a:pt x="42859" y="400050"/>
                </a:cubicBezTo>
                <a:lnTo>
                  <a:pt x="42859" y="157163"/>
                </a:lnTo>
                <a:lnTo>
                  <a:pt x="300038" y="157163"/>
                </a:lnTo>
                <a:moveTo>
                  <a:pt x="300038" y="114300"/>
                </a:moveTo>
                <a:lnTo>
                  <a:pt x="42863" y="114300"/>
                </a:lnTo>
                <a:lnTo>
                  <a:pt x="42863" y="57150"/>
                </a:lnTo>
                <a:cubicBezTo>
                  <a:pt x="42863" y="49291"/>
                  <a:pt x="49292" y="42863"/>
                  <a:pt x="57151" y="42863"/>
                </a:cubicBezTo>
                <a:lnTo>
                  <a:pt x="285752" y="42863"/>
                </a:lnTo>
                <a:cubicBezTo>
                  <a:pt x="293612" y="42863"/>
                  <a:pt x="300041" y="49291"/>
                  <a:pt x="300041" y="57150"/>
                </a:cubicBezTo>
                <a:lnTo>
                  <a:pt x="300038" y="114300"/>
                </a:lnTo>
                <a:moveTo>
                  <a:pt x="342900" y="114300"/>
                </a:moveTo>
                <a:lnTo>
                  <a:pt x="342900" y="57150"/>
                </a:lnTo>
                <a:cubicBezTo>
                  <a:pt x="342900" y="25626"/>
                  <a:pt x="317272" y="0"/>
                  <a:pt x="285749" y="0"/>
                </a:cubicBezTo>
                <a:lnTo>
                  <a:pt x="57148" y="0"/>
                </a:lnTo>
                <a:cubicBezTo>
                  <a:pt x="25625" y="0"/>
                  <a:pt x="-3" y="25626"/>
                  <a:pt x="-3" y="57150"/>
                </a:cubicBezTo>
                <a:lnTo>
                  <a:pt x="-3" y="114300"/>
                </a:lnTo>
                <a:lnTo>
                  <a:pt x="-3" y="135734"/>
                </a:lnTo>
                <a:lnTo>
                  <a:pt x="-3" y="157167"/>
                </a:lnTo>
                <a:lnTo>
                  <a:pt x="-3" y="400055"/>
                </a:lnTo>
                <a:cubicBezTo>
                  <a:pt x="-3" y="431579"/>
                  <a:pt x="25625" y="457205"/>
                  <a:pt x="57148" y="457205"/>
                </a:cubicBezTo>
                <a:lnTo>
                  <a:pt x="285749" y="457205"/>
                </a:lnTo>
                <a:cubicBezTo>
                  <a:pt x="317272" y="457205"/>
                  <a:pt x="342900" y="431579"/>
                  <a:pt x="342900" y="400055"/>
                </a:cubicBezTo>
                <a:lnTo>
                  <a:pt x="342900" y="157167"/>
                </a:lnTo>
                <a:lnTo>
                  <a:pt x="342900" y="135738"/>
                </a:lnTo>
                <a:lnTo>
                  <a:pt x="342900" y="114300"/>
                </a:lnTo>
                <a:moveTo>
                  <a:pt x="71436" y="207171"/>
                </a:moveTo>
                <a:cubicBezTo>
                  <a:pt x="71436" y="219008"/>
                  <a:pt x="81031" y="228605"/>
                  <a:pt x="92868" y="228605"/>
                </a:cubicBezTo>
                <a:cubicBezTo>
                  <a:pt x="104705" y="228605"/>
                  <a:pt x="114299" y="219008"/>
                  <a:pt x="114299" y="207176"/>
                </a:cubicBezTo>
                <a:cubicBezTo>
                  <a:pt x="114299" y="195339"/>
                  <a:pt x="104705" y="185747"/>
                  <a:pt x="92868" y="185747"/>
                </a:cubicBezTo>
                <a:cubicBezTo>
                  <a:pt x="81031" y="185747"/>
                  <a:pt x="71436" y="195343"/>
                  <a:pt x="71436" y="207180"/>
                </a:cubicBezTo>
                <a:lnTo>
                  <a:pt x="71436" y="207171"/>
                </a:lnTo>
                <a:moveTo>
                  <a:pt x="92868" y="264321"/>
                </a:moveTo>
                <a:cubicBezTo>
                  <a:pt x="81031" y="264321"/>
                  <a:pt x="71436" y="273918"/>
                  <a:pt x="71436" y="285755"/>
                </a:cubicBezTo>
                <a:cubicBezTo>
                  <a:pt x="71436" y="297591"/>
                  <a:pt x="81031" y="307188"/>
                  <a:pt x="92868" y="307188"/>
                </a:cubicBezTo>
                <a:cubicBezTo>
                  <a:pt x="104705" y="307188"/>
                  <a:pt x="114299" y="297591"/>
                  <a:pt x="114299" y="285759"/>
                </a:cubicBezTo>
                <a:cubicBezTo>
                  <a:pt x="114299" y="273922"/>
                  <a:pt x="104705" y="264330"/>
                  <a:pt x="92868" y="264330"/>
                </a:cubicBezTo>
                <a:lnTo>
                  <a:pt x="92868" y="264321"/>
                </a:lnTo>
                <a:moveTo>
                  <a:pt x="71436" y="364334"/>
                </a:moveTo>
                <a:cubicBezTo>
                  <a:pt x="71436" y="376212"/>
                  <a:pt x="80990" y="385767"/>
                  <a:pt x="92868" y="385767"/>
                </a:cubicBezTo>
                <a:lnTo>
                  <a:pt x="171450" y="385767"/>
                </a:lnTo>
                <a:cubicBezTo>
                  <a:pt x="183328" y="385767"/>
                  <a:pt x="192881" y="376212"/>
                  <a:pt x="192881" y="364338"/>
                </a:cubicBezTo>
                <a:cubicBezTo>
                  <a:pt x="192881" y="352460"/>
                  <a:pt x="183328" y="342909"/>
                  <a:pt x="171450" y="342909"/>
                </a:cubicBezTo>
                <a:lnTo>
                  <a:pt x="92868" y="342909"/>
                </a:lnTo>
                <a:cubicBezTo>
                  <a:pt x="80990" y="342909"/>
                  <a:pt x="71436" y="352465"/>
                  <a:pt x="71436" y="364343"/>
                </a:cubicBezTo>
                <a:lnTo>
                  <a:pt x="71436" y="364334"/>
                </a:lnTo>
                <a:moveTo>
                  <a:pt x="171450" y="185738"/>
                </a:moveTo>
                <a:cubicBezTo>
                  <a:pt x="159613" y="185738"/>
                  <a:pt x="150019" y="195334"/>
                  <a:pt x="150019" y="207171"/>
                </a:cubicBezTo>
                <a:cubicBezTo>
                  <a:pt x="150019" y="219008"/>
                  <a:pt x="159613" y="228605"/>
                  <a:pt x="171450" y="228605"/>
                </a:cubicBezTo>
                <a:cubicBezTo>
                  <a:pt x="183287" y="228605"/>
                  <a:pt x="192881" y="219008"/>
                  <a:pt x="192881" y="207176"/>
                </a:cubicBezTo>
                <a:cubicBezTo>
                  <a:pt x="192881" y="195339"/>
                  <a:pt x="183287" y="185747"/>
                  <a:pt x="171450" y="185747"/>
                </a:cubicBezTo>
                <a:lnTo>
                  <a:pt x="171450" y="185738"/>
                </a:lnTo>
                <a:moveTo>
                  <a:pt x="150019" y="285750"/>
                </a:moveTo>
                <a:cubicBezTo>
                  <a:pt x="150019" y="297587"/>
                  <a:pt x="159613" y="307184"/>
                  <a:pt x="171450" y="307184"/>
                </a:cubicBezTo>
                <a:cubicBezTo>
                  <a:pt x="183287" y="307184"/>
                  <a:pt x="192881" y="297587"/>
                  <a:pt x="192881" y="285755"/>
                </a:cubicBezTo>
                <a:cubicBezTo>
                  <a:pt x="192881" y="273918"/>
                  <a:pt x="183287" y="264326"/>
                  <a:pt x="171450" y="264326"/>
                </a:cubicBezTo>
                <a:cubicBezTo>
                  <a:pt x="159613" y="264326"/>
                  <a:pt x="150019" y="273922"/>
                  <a:pt x="150019" y="285759"/>
                </a:cubicBezTo>
                <a:lnTo>
                  <a:pt x="150019" y="285750"/>
                </a:lnTo>
                <a:moveTo>
                  <a:pt x="250032" y="185738"/>
                </a:moveTo>
                <a:cubicBezTo>
                  <a:pt x="238195" y="185738"/>
                  <a:pt x="228601" y="195334"/>
                  <a:pt x="228601" y="207171"/>
                </a:cubicBezTo>
                <a:cubicBezTo>
                  <a:pt x="228601" y="219008"/>
                  <a:pt x="238195" y="228605"/>
                  <a:pt x="250032" y="228605"/>
                </a:cubicBezTo>
                <a:cubicBezTo>
                  <a:pt x="261869" y="228605"/>
                  <a:pt x="271464" y="219008"/>
                  <a:pt x="271464" y="207176"/>
                </a:cubicBezTo>
                <a:cubicBezTo>
                  <a:pt x="271464" y="195339"/>
                  <a:pt x="261869" y="185747"/>
                  <a:pt x="250032" y="185747"/>
                </a:cubicBezTo>
                <a:lnTo>
                  <a:pt x="250032" y="185738"/>
                </a:lnTo>
                <a:moveTo>
                  <a:pt x="228601" y="285750"/>
                </a:moveTo>
                <a:cubicBezTo>
                  <a:pt x="228601" y="297587"/>
                  <a:pt x="238195" y="307184"/>
                  <a:pt x="250032" y="307184"/>
                </a:cubicBezTo>
                <a:cubicBezTo>
                  <a:pt x="261869" y="307184"/>
                  <a:pt x="271464" y="297587"/>
                  <a:pt x="271464" y="285755"/>
                </a:cubicBezTo>
                <a:cubicBezTo>
                  <a:pt x="271464" y="273918"/>
                  <a:pt x="261869" y="264326"/>
                  <a:pt x="250032" y="264326"/>
                </a:cubicBezTo>
                <a:cubicBezTo>
                  <a:pt x="238195" y="264326"/>
                  <a:pt x="228601" y="273922"/>
                  <a:pt x="228601" y="285759"/>
                </a:cubicBezTo>
                <a:lnTo>
                  <a:pt x="228601" y="285750"/>
                </a:lnTo>
                <a:moveTo>
                  <a:pt x="250032" y="342900"/>
                </a:moveTo>
                <a:cubicBezTo>
                  <a:pt x="238195" y="342900"/>
                  <a:pt x="228601" y="352497"/>
                  <a:pt x="228601" y="364334"/>
                </a:cubicBezTo>
                <a:cubicBezTo>
                  <a:pt x="228601" y="376170"/>
                  <a:pt x="238195" y="385767"/>
                  <a:pt x="250032" y="385767"/>
                </a:cubicBezTo>
                <a:cubicBezTo>
                  <a:pt x="261869" y="385767"/>
                  <a:pt x="271464" y="376170"/>
                  <a:pt x="271464" y="364338"/>
                </a:cubicBezTo>
                <a:cubicBezTo>
                  <a:pt x="271464" y="352501"/>
                  <a:pt x="261869" y="342909"/>
                  <a:pt x="250032" y="342909"/>
                </a:cubicBezTo>
                <a:lnTo>
                  <a:pt x="250032" y="342900"/>
                </a:lnTo>
              </a:path>
            </a:pathLst>
          </a:custGeom>
          <a:solidFill>
            <a:srgbClr val="FFFFFF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29" name="Text 27"/>
          <p:cNvSpPr/>
          <p:nvPr/>
        </p:nvSpPr>
        <p:spPr>
          <a:xfrm>
            <a:off x="502919" y="172338"/>
            <a:ext cx="73152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4427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3" name="Text 1"/>
          <p:cNvSpPr/>
          <p:nvPr/>
        </p:nvSpPr>
        <p:spPr>
          <a:xfrm>
            <a:off x="783604" y="6508085"/>
            <a:ext cx="576072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2"/>
          <p:cNvSpPr/>
          <p:nvPr/>
        </p:nvSpPr>
        <p:spPr>
          <a:xfrm>
            <a:off x="502920" y="6508085"/>
            <a:ext cx="18288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800" dirty="0">
                <a:solidFill>
                  <a:srgbClr val="888888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15</a:t>
            </a:r>
            <a:endParaRPr lang="en-US" sz="800" dirty="0"/>
          </a:p>
        </p:txBody>
      </p:sp>
      <p:sp>
        <p:nvSpPr>
          <p:cNvPr id="8" name="Text 6"/>
          <p:cNvSpPr/>
          <p:nvPr/>
        </p:nvSpPr>
        <p:spPr>
          <a:xfrm>
            <a:off x="5967838" y="4658873"/>
            <a:ext cx="2468880" cy="2011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4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Reported values should acknowledge uncertainty, as measurements may vary when repeated.</a:t>
            </a:r>
            <a:endParaRPr lang="en-US" sz="1400" dirty="0"/>
          </a:p>
        </p:txBody>
      </p:sp>
      <p:sp>
        <p:nvSpPr>
          <p:cNvPr id="9" name="Text 7"/>
          <p:cNvSpPr/>
          <p:nvPr/>
        </p:nvSpPr>
        <p:spPr>
          <a:xfrm>
            <a:off x="5967838" y="3687353"/>
            <a:ext cx="246888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795"/>
              </a:spcBef>
              <a:buNone/>
            </a:pPr>
            <a:r>
              <a:rPr lang="en-US" sz="1272" dirty="0">
                <a:solidFill>
                  <a:srgbClr val="111111"/>
                </a:solidFill>
                <a:latin typeface="Lexend Deca Bold" pitchFamily="34" charset="0"/>
                <a:ea typeface="Lexend Deca Bold" pitchFamily="34" charset="-122"/>
                <a:cs typeface="Lexend Deca Bold" pitchFamily="34" charset="-120"/>
              </a:rPr>
              <a:t>Acknowledging Uncertainty in Repeated Measurements</a:t>
            </a:r>
            <a:endParaRPr lang="en-US" sz="1272" dirty="0"/>
          </a:p>
        </p:txBody>
      </p:sp>
      <p:sp>
        <p:nvSpPr>
          <p:cNvPr id="10" name="Text 8"/>
          <p:cNvSpPr/>
          <p:nvPr/>
        </p:nvSpPr>
        <p:spPr>
          <a:xfrm>
            <a:off x="5967838" y="306324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60" h="365760">
                <a:moveTo>
                  <a:pt x="182880" y="34290"/>
                </a:moveTo>
                <a:cubicBezTo>
                  <a:pt x="264946" y="34290"/>
                  <a:pt x="331470" y="100814"/>
                  <a:pt x="331470" y="182880"/>
                </a:cubicBezTo>
                <a:cubicBezTo>
                  <a:pt x="331470" y="264946"/>
                  <a:pt x="264946" y="331470"/>
                  <a:pt x="182880" y="331470"/>
                </a:cubicBezTo>
                <a:cubicBezTo>
                  <a:pt x="100814" y="331470"/>
                  <a:pt x="34290" y="264946"/>
                  <a:pt x="34290" y="182880"/>
                </a:cubicBezTo>
                <a:cubicBezTo>
                  <a:pt x="34290" y="100814"/>
                  <a:pt x="100814" y="34290"/>
                  <a:pt x="182880" y="34290"/>
                </a:cubicBezTo>
                <a:lnTo>
                  <a:pt x="182880" y="34290"/>
                </a:lnTo>
                <a:moveTo>
                  <a:pt x="182880" y="365760"/>
                </a:moveTo>
                <a:cubicBezTo>
                  <a:pt x="283881" y="365760"/>
                  <a:pt x="365760" y="283881"/>
                  <a:pt x="365760" y="182880"/>
                </a:cubicBezTo>
                <a:cubicBezTo>
                  <a:pt x="365760" y="81879"/>
                  <a:pt x="283881" y="0"/>
                  <a:pt x="182880" y="0"/>
                </a:cubicBezTo>
                <a:cubicBezTo>
                  <a:pt x="81879" y="0"/>
                  <a:pt x="0" y="81879"/>
                  <a:pt x="0" y="182880"/>
                </a:cubicBezTo>
                <a:cubicBezTo>
                  <a:pt x="0" y="283881"/>
                  <a:pt x="81879" y="365760"/>
                  <a:pt x="182880" y="365760"/>
                </a:cubicBezTo>
                <a:moveTo>
                  <a:pt x="222887" y="251460"/>
                </a:moveTo>
                <a:cubicBezTo>
                  <a:pt x="222887" y="235531"/>
                  <a:pt x="213527" y="221742"/>
                  <a:pt x="200027" y="215312"/>
                </a:cubicBezTo>
                <a:lnTo>
                  <a:pt x="200027" y="85723"/>
                </a:lnTo>
                <a:cubicBezTo>
                  <a:pt x="200027" y="76221"/>
                  <a:pt x="192382" y="68580"/>
                  <a:pt x="182884" y="68580"/>
                </a:cubicBezTo>
                <a:cubicBezTo>
                  <a:pt x="173381" y="68580"/>
                  <a:pt x="165740" y="76224"/>
                  <a:pt x="165740" y="85727"/>
                </a:cubicBezTo>
                <a:lnTo>
                  <a:pt x="165740" y="215316"/>
                </a:lnTo>
                <a:cubicBezTo>
                  <a:pt x="152240" y="221746"/>
                  <a:pt x="142880" y="235531"/>
                  <a:pt x="142880" y="251464"/>
                </a:cubicBezTo>
                <a:cubicBezTo>
                  <a:pt x="142880" y="273537"/>
                  <a:pt x="160810" y="291470"/>
                  <a:pt x="182887" y="291470"/>
                </a:cubicBezTo>
                <a:cubicBezTo>
                  <a:pt x="204961" y="291470"/>
                  <a:pt x="222894" y="273541"/>
                  <a:pt x="222894" y="251467"/>
                </a:cubicBezTo>
                <a:lnTo>
                  <a:pt x="222887" y="251460"/>
                </a:lnTo>
                <a:moveTo>
                  <a:pt x="114300" y="137160"/>
                </a:moveTo>
                <a:cubicBezTo>
                  <a:pt x="126926" y="137160"/>
                  <a:pt x="137160" y="126926"/>
                  <a:pt x="137160" y="114300"/>
                </a:cubicBezTo>
                <a:cubicBezTo>
                  <a:pt x="137160" y="101674"/>
                  <a:pt x="126926" y="91440"/>
                  <a:pt x="114300" y="91440"/>
                </a:cubicBezTo>
                <a:cubicBezTo>
                  <a:pt x="101674" y="91440"/>
                  <a:pt x="91440" y="101674"/>
                  <a:pt x="91440" y="114300"/>
                </a:cubicBezTo>
                <a:cubicBezTo>
                  <a:pt x="91440" y="126926"/>
                  <a:pt x="101674" y="137160"/>
                  <a:pt x="114300" y="137160"/>
                </a:cubicBezTo>
                <a:moveTo>
                  <a:pt x="102870" y="182880"/>
                </a:moveTo>
                <a:cubicBezTo>
                  <a:pt x="102870" y="170254"/>
                  <a:pt x="92636" y="160020"/>
                  <a:pt x="80010" y="160020"/>
                </a:cubicBezTo>
                <a:cubicBezTo>
                  <a:pt x="67384" y="160020"/>
                  <a:pt x="57150" y="170254"/>
                  <a:pt x="57150" y="182880"/>
                </a:cubicBezTo>
                <a:cubicBezTo>
                  <a:pt x="57150" y="195506"/>
                  <a:pt x="67384" y="205740"/>
                  <a:pt x="80010" y="205740"/>
                </a:cubicBezTo>
                <a:cubicBezTo>
                  <a:pt x="92636" y="205740"/>
                  <a:pt x="102870" y="195506"/>
                  <a:pt x="102870" y="182880"/>
                </a:cubicBezTo>
                <a:moveTo>
                  <a:pt x="285750" y="205740"/>
                </a:moveTo>
                <a:cubicBezTo>
                  <a:pt x="298376" y="205740"/>
                  <a:pt x="308610" y="195506"/>
                  <a:pt x="308610" y="182880"/>
                </a:cubicBezTo>
                <a:cubicBezTo>
                  <a:pt x="308610" y="170254"/>
                  <a:pt x="298376" y="160020"/>
                  <a:pt x="285750" y="160020"/>
                </a:cubicBezTo>
                <a:cubicBezTo>
                  <a:pt x="273124" y="160020"/>
                  <a:pt x="262890" y="170254"/>
                  <a:pt x="262890" y="182880"/>
                </a:cubicBezTo>
                <a:cubicBezTo>
                  <a:pt x="262890" y="195506"/>
                  <a:pt x="273124" y="205740"/>
                  <a:pt x="285750" y="205740"/>
                </a:cubicBezTo>
                <a:moveTo>
                  <a:pt x="274320" y="114300"/>
                </a:moveTo>
                <a:cubicBezTo>
                  <a:pt x="274320" y="101674"/>
                  <a:pt x="264086" y="91440"/>
                  <a:pt x="251460" y="91440"/>
                </a:cubicBezTo>
                <a:cubicBezTo>
                  <a:pt x="238834" y="91440"/>
                  <a:pt x="228600" y="101674"/>
                  <a:pt x="228600" y="114300"/>
                </a:cubicBezTo>
                <a:cubicBezTo>
                  <a:pt x="228600" y="126926"/>
                  <a:pt x="238834" y="137160"/>
                  <a:pt x="251460" y="137160"/>
                </a:cubicBezTo>
                <a:cubicBezTo>
                  <a:pt x="264086" y="137160"/>
                  <a:pt x="274320" y="126926"/>
                  <a:pt x="274320" y="114300"/>
                </a:cubicBezTo>
              </a:path>
            </a:pathLst>
          </a:custGeom>
          <a:solidFill>
            <a:srgbClr val="00386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1" name="Text 9"/>
          <p:cNvSpPr/>
          <p:nvPr/>
        </p:nvSpPr>
        <p:spPr>
          <a:xfrm>
            <a:off x="3189659" y="4658873"/>
            <a:ext cx="2468880" cy="2011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4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For the electric potential between markings 5 and 6 V, the reported value might be approximately 5.2 V, with the last digit being an estimate.</a:t>
            </a:r>
            <a:endParaRPr lang="en-US" sz="1400" dirty="0"/>
          </a:p>
        </p:txBody>
      </p:sp>
      <p:sp>
        <p:nvSpPr>
          <p:cNvPr id="12" name="Text 10"/>
          <p:cNvSpPr/>
          <p:nvPr/>
        </p:nvSpPr>
        <p:spPr>
          <a:xfrm>
            <a:off x="3189659" y="3687353"/>
            <a:ext cx="246888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795"/>
              </a:spcBef>
              <a:buNone/>
            </a:pPr>
            <a:r>
              <a:rPr lang="en-US" sz="1272" dirty="0">
                <a:solidFill>
                  <a:srgbClr val="111111"/>
                </a:solidFill>
                <a:latin typeface="Lexend Deca Bold" pitchFamily="34" charset="0"/>
                <a:ea typeface="Lexend Deca Bold" pitchFamily="34" charset="-122"/>
                <a:cs typeface="Lexend Deca Bold" pitchFamily="34" charset="-120"/>
              </a:rPr>
              <a:t>Example of Measurement Reporting for Electric Potential</a:t>
            </a:r>
            <a:endParaRPr lang="en-US" sz="1272" dirty="0"/>
          </a:p>
        </p:txBody>
      </p:sp>
      <p:sp>
        <p:nvSpPr>
          <p:cNvPr id="13" name="Text 11"/>
          <p:cNvSpPr/>
          <p:nvPr/>
        </p:nvSpPr>
        <p:spPr>
          <a:xfrm>
            <a:off x="3189659" y="306324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60" h="365760">
                <a:moveTo>
                  <a:pt x="331470" y="182880"/>
                </a:moveTo>
                <a:cubicBezTo>
                  <a:pt x="331470" y="100814"/>
                  <a:pt x="264946" y="34290"/>
                  <a:pt x="182880" y="34290"/>
                </a:cubicBezTo>
                <a:cubicBezTo>
                  <a:pt x="100814" y="34290"/>
                  <a:pt x="34290" y="100814"/>
                  <a:pt x="34290" y="182880"/>
                </a:cubicBezTo>
                <a:cubicBezTo>
                  <a:pt x="34290" y="264946"/>
                  <a:pt x="100814" y="331470"/>
                  <a:pt x="182880" y="331470"/>
                </a:cubicBezTo>
                <a:cubicBezTo>
                  <a:pt x="264946" y="331470"/>
                  <a:pt x="331470" y="264946"/>
                  <a:pt x="331470" y="182880"/>
                </a:cubicBezTo>
                <a:lnTo>
                  <a:pt x="331470" y="182880"/>
                </a:lnTo>
                <a:moveTo>
                  <a:pt x="0" y="182880"/>
                </a:moveTo>
                <a:cubicBezTo>
                  <a:pt x="0" y="81879"/>
                  <a:pt x="81879" y="0"/>
                  <a:pt x="182880" y="0"/>
                </a:cubicBezTo>
                <a:cubicBezTo>
                  <a:pt x="283881" y="0"/>
                  <a:pt x="365760" y="81879"/>
                  <a:pt x="365760" y="182880"/>
                </a:cubicBezTo>
                <a:cubicBezTo>
                  <a:pt x="365760" y="283881"/>
                  <a:pt x="283881" y="365760"/>
                  <a:pt x="182880" y="365760"/>
                </a:cubicBezTo>
                <a:cubicBezTo>
                  <a:pt x="81879" y="365760"/>
                  <a:pt x="0" y="283881"/>
                  <a:pt x="0" y="182880"/>
                </a:cubicBezTo>
                <a:moveTo>
                  <a:pt x="137160" y="108587"/>
                </a:moveTo>
                <a:lnTo>
                  <a:pt x="137160" y="142877"/>
                </a:lnTo>
                <a:cubicBezTo>
                  <a:pt x="137160" y="152379"/>
                  <a:pt x="129516" y="160024"/>
                  <a:pt x="120017" y="160024"/>
                </a:cubicBezTo>
                <a:cubicBezTo>
                  <a:pt x="110514" y="160024"/>
                  <a:pt x="102874" y="152379"/>
                  <a:pt x="102874" y="142880"/>
                </a:cubicBezTo>
                <a:lnTo>
                  <a:pt x="102874" y="108590"/>
                </a:lnTo>
                <a:cubicBezTo>
                  <a:pt x="102874" y="99088"/>
                  <a:pt x="110518" y="91447"/>
                  <a:pt x="120020" y="91447"/>
                </a:cubicBezTo>
                <a:cubicBezTo>
                  <a:pt x="129523" y="91447"/>
                  <a:pt x="137167" y="99092"/>
                  <a:pt x="137167" y="108594"/>
                </a:cubicBezTo>
                <a:lnTo>
                  <a:pt x="137160" y="108587"/>
                </a:lnTo>
                <a:moveTo>
                  <a:pt x="200027" y="108587"/>
                </a:moveTo>
                <a:lnTo>
                  <a:pt x="200027" y="142877"/>
                </a:lnTo>
                <a:cubicBezTo>
                  <a:pt x="200027" y="152379"/>
                  <a:pt x="192382" y="160024"/>
                  <a:pt x="182884" y="160024"/>
                </a:cubicBezTo>
                <a:cubicBezTo>
                  <a:pt x="173381" y="160024"/>
                  <a:pt x="165740" y="152379"/>
                  <a:pt x="165740" y="142880"/>
                </a:cubicBezTo>
                <a:lnTo>
                  <a:pt x="165740" y="108590"/>
                </a:lnTo>
                <a:cubicBezTo>
                  <a:pt x="165740" y="99088"/>
                  <a:pt x="173385" y="91447"/>
                  <a:pt x="182887" y="91447"/>
                </a:cubicBezTo>
                <a:cubicBezTo>
                  <a:pt x="192390" y="91447"/>
                  <a:pt x="200034" y="99092"/>
                  <a:pt x="200034" y="108594"/>
                </a:cubicBezTo>
                <a:lnTo>
                  <a:pt x="200027" y="108587"/>
                </a:lnTo>
                <a:moveTo>
                  <a:pt x="262890" y="108587"/>
                </a:moveTo>
                <a:lnTo>
                  <a:pt x="262890" y="142877"/>
                </a:lnTo>
                <a:cubicBezTo>
                  <a:pt x="262890" y="152379"/>
                  <a:pt x="255246" y="160024"/>
                  <a:pt x="245747" y="160024"/>
                </a:cubicBezTo>
                <a:cubicBezTo>
                  <a:pt x="236244" y="160024"/>
                  <a:pt x="228604" y="152379"/>
                  <a:pt x="228604" y="142880"/>
                </a:cubicBezTo>
                <a:lnTo>
                  <a:pt x="228604" y="108590"/>
                </a:lnTo>
                <a:cubicBezTo>
                  <a:pt x="228604" y="99088"/>
                  <a:pt x="236248" y="91447"/>
                  <a:pt x="245750" y="91447"/>
                </a:cubicBezTo>
                <a:cubicBezTo>
                  <a:pt x="255253" y="91447"/>
                  <a:pt x="262897" y="99092"/>
                  <a:pt x="262897" y="108594"/>
                </a:cubicBezTo>
                <a:lnTo>
                  <a:pt x="262890" y="108587"/>
                </a:lnTo>
              </a:path>
            </a:pathLst>
          </a:custGeom>
          <a:solidFill>
            <a:srgbClr val="00386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4" name="Text 12"/>
          <p:cNvSpPr/>
          <p:nvPr/>
        </p:nvSpPr>
        <p:spPr>
          <a:xfrm>
            <a:off x="502920" y="4658873"/>
            <a:ext cx="2377440" cy="2011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4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When reporting measurements, include all digits known with certainty and add one final digit, which is an estimate.</a:t>
            </a:r>
            <a:endParaRPr lang="en-US" sz="1400" dirty="0"/>
          </a:p>
        </p:txBody>
      </p:sp>
      <p:sp>
        <p:nvSpPr>
          <p:cNvPr id="15" name="Text 13"/>
          <p:cNvSpPr/>
          <p:nvPr/>
        </p:nvSpPr>
        <p:spPr>
          <a:xfrm>
            <a:off x="502920" y="3687353"/>
            <a:ext cx="237744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795"/>
              </a:spcBef>
              <a:buNone/>
            </a:pPr>
            <a:r>
              <a:rPr lang="en-US" sz="1272" dirty="0">
                <a:solidFill>
                  <a:srgbClr val="111111"/>
                </a:solidFill>
                <a:latin typeface="Lexend Deca Bold" pitchFamily="34" charset="0"/>
                <a:ea typeface="Lexend Deca Bold" pitchFamily="34" charset="-122"/>
                <a:cs typeface="Lexend Deca Bold" pitchFamily="34" charset="-120"/>
              </a:rPr>
              <a:t>Including Precise and Estimated Digits in Measurement Reporting</a:t>
            </a:r>
            <a:endParaRPr lang="en-US" sz="1272" dirty="0"/>
          </a:p>
        </p:txBody>
      </p:sp>
      <p:sp>
        <p:nvSpPr>
          <p:cNvPr id="16" name="Text 14"/>
          <p:cNvSpPr/>
          <p:nvPr/>
        </p:nvSpPr>
        <p:spPr>
          <a:xfrm>
            <a:off x="502920" y="306324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60" h="365760">
                <a:moveTo>
                  <a:pt x="39228" y="274748"/>
                </a:moveTo>
                <a:cubicBezTo>
                  <a:pt x="34608" y="270128"/>
                  <a:pt x="34608" y="262528"/>
                  <a:pt x="39228" y="257908"/>
                </a:cubicBezTo>
                <a:lnTo>
                  <a:pt x="68584" y="228552"/>
                </a:lnTo>
                <a:lnTo>
                  <a:pt x="91012" y="250981"/>
                </a:lnTo>
                <a:cubicBezTo>
                  <a:pt x="95632" y="255600"/>
                  <a:pt x="103232" y="255600"/>
                  <a:pt x="107852" y="250981"/>
                </a:cubicBezTo>
                <a:cubicBezTo>
                  <a:pt x="112471" y="246361"/>
                  <a:pt x="112471" y="238761"/>
                  <a:pt x="107852" y="234141"/>
                </a:cubicBezTo>
                <a:lnTo>
                  <a:pt x="85423" y="211713"/>
                </a:lnTo>
                <a:lnTo>
                  <a:pt x="116268" y="180868"/>
                </a:lnTo>
                <a:lnTo>
                  <a:pt x="138696" y="203297"/>
                </a:lnTo>
                <a:cubicBezTo>
                  <a:pt x="143316" y="207916"/>
                  <a:pt x="150916" y="207916"/>
                  <a:pt x="155536" y="203297"/>
                </a:cubicBezTo>
                <a:cubicBezTo>
                  <a:pt x="160155" y="198677"/>
                  <a:pt x="160155" y="191077"/>
                  <a:pt x="155536" y="186457"/>
                </a:cubicBezTo>
                <a:lnTo>
                  <a:pt x="133107" y="164029"/>
                </a:lnTo>
                <a:lnTo>
                  <a:pt x="163952" y="133184"/>
                </a:lnTo>
                <a:lnTo>
                  <a:pt x="186380" y="155613"/>
                </a:lnTo>
                <a:cubicBezTo>
                  <a:pt x="191000" y="160232"/>
                  <a:pt x="198600" y="160232"/>
                  <a:pt x="203220" y="155613"/>
                </a:cubicBezTo>
                <a:cubicBezTo>
                  <a:pt x="207840" y="150993"/>
                  <a:pt x="207840" y="143393"/>
                  <a:pt x="203220" y="138773"/>
                </a:cubicBezTo>
                <a:lnTo>
                  <a:pt x="180792" y="116345"/>
                </a:lnTo>
                <a:lnTo>
                  <a:pt x="211636" y="85500"/>
                </a:lnTo>
                <a:lnTo>
                  <a:pt x="234064" y="107928"/>
                </a:lnTo>
                <a:cubicBezTo>
                  <a:pt x="238684" y="112548"/>
                  <a:pt x="246284" y="112548"/>
                  <a:pt x="250904" y="107928"/>
                </a:cubicBezTo>
                <a:cubicBezTo>
                  <a:pt x="255524" y="103309"/>
                  <a:pt x="255524" y="95708"/>
                  <a:pt x="250904" y="91089"/>
                </a:cubicBezTo>
                <a:lnTo>
                  <a:pt x="228476" y="68660"/>
                </a:lnTo>
                <a:lnTo>
                  <a:pt x="257832" y="39305"/>
                </a:lnTo>
                <a:cubicBezTo>
                  <a:pt x="262451" y="34685"/>
                  <a:pt x="270052" y="34685"/>
                  <a:pt x="274671" y="39305"/>
                </a:cubicBezTo>
                <a:lnTo>
                  <a:pt x="326455" y="91089"/>
                </a:lnTo>
                <a:cubicBezTo>
                  <a:pt x="331075" y="95708"/>
                  <a:pt x="331075" y="103309"/>
                  <a:pt x="326455" y="107928"/>
                </a:cubicBezTo>
                <a:lnTo>
                  <a:pt x="107848" y="326536"/>
                </a:lnTo>
                <a:cubicBezTo>
                  <a:pt x="103229" y="331155"/>
                  <a:pt x="95628" y="331155"/>
                  <a:pt x="91008" y="326536"/>
                </a:cubicBezTo>
                <a:lnTo>
                  <a:pt x="39228" y="274748"/>
                </a:lnTo>
                <a:moveTo>
                  <a:pt x="65680" y="351788"/>
                </a:moveTo>
                <a:cubicBezTo>
                  <a:pt x="84308" y="370416"/>
                  <a:pt x="114483" y="370416"/>
                  <a:pt x="133111" y="351788"/>
                </a:cubicBezTo>
                <a:lnTo>
                  <a:pt x="351792" y="133181"/>
                </a:lnTo>
                <a:cubicBezTo>
                  <a:pt x="370420" y="114552"/>
                  <a:pt x="370420" y="84377"/>
                  <a:pt x="351792" y="65749"/>
                </a:cubicBezTo>
                <a:lnTo>
                  <a:pt x="300084" y="13965"/>
                </a:lnTo>
                <a:cubicBezTo>
                  <a:pt x="281456" y="-4663"/>
                  <a:pt x="251281" y="-4663"/>
                  <a:pt x="232653" y="13965"/>
                </a:cubicBezTo>
                <a:lnTo>
                  <a:pt x="13972" y="232572"/>
                </a:lnTo>
                <a:cubicBezTo>
                  <a:pt x="-4656" y="251200"/>
                  <a:pt x="-4656" y="281376"/>
                  <a:pt x="13972" y="300004"/>
                </a:cubicBezTo>
                <a:lnTo>
                  <a:pt x="65756" y="351788"/>
                </a:lnTo>
                <a:lnTo>
                  <a:pt x="65680" y="351788"/>
                </a:lnTo>
              </a:path>
            </a:pathLst>
          </a:custGeom>
          <a:solidFill>
            <a:srgbClr val="00386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7" name="Text 15"/>
          <p:cNvSpPr/>
          <p:nvPr/>
        </p:nvSpPr>
        <p:spPr>
          <a:xfrm>
            <a:off x="502920" y="1796007"/>
            <a:ext cx="7933798" cy="7896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buNone/>
            </a:pPr>
            <a:r>
              <a:rPr lang="en-US" sz="3568" dirty="0">
                <a:solidFill>
                  <a:srgbClr val="003860"/>
                </a:solidFill>
                <a:latin typeface="Lexend Deca Regular" pitchFamily="34" charset="0"/>
                <a:ea typeface="Lexend Deca Regular" pitchFamily="34" charset="-122"/>
                <a:cs typeface="Lexend Deca Regular" pitchFamily="34" charset="-120"/>
              </a:rPr>
              <a:t>Reporting Numbers and Measurements</a:t>
            </a:r>
            <a:endParaRPr lang="en-US" sz="3568" dirty="0"/>
          </a:p>
        </p:txBody>
      </p:sp>
      <p:sp>
        <p:nvSpPr>
          <p:cNvPr id="19" name="Text 17"/>
          <p:cNvSpPr/>
          <p:nvPr/>
        </p:nvSpPr>
        <p:spPr>
          <a:xfrm>
            <a:off x="502919" y="172338"/>
            <a:ext cx="73152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20" name="Imagem 5">
            <a:extLst>
              <a:ext uri="{FF2B5EF4-FFF2-40B4-BE49-F238E27FC236}">
                <a16:creationId xmlns:a16="http://schemas.microsoft.com/office/drawing/2014/main" id="{95C5DC20-93FA-48C4-AEC5-81B970EF472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7306"/>
          <a:stretch>
            <a:fillRect/>
          </a:stretch>
        </p:blipFill>
        <p:spPr bwMode="auto">
          <a:xfrm>
            <a:off x="8204331" y="2139858"/>
            <a:ext cx="3352165" cy="15474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3" name="Text 1"/>
          <p:cNvSpPr/>
          <p:nvPr/>
        </p:nvSpPr>
        <p:spPr>
          <a:xfrm>
            <a:off x="783604" y="6508085"/>
            <a:ext cx="576072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2"/>
          <p:cNvSpPr/>
          <p:nvPr/>
        </p:nvSpPr>
        <p:spPr>
          <a:xfrm>
            <a:off x="502920" y="6508085"/>
            <a:ext cx="18288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800" dirty="0">
                <a:solidFill>
                  <a:srgbClr val="888888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16</a:t>
            </a:r>
            <a:endParaRPr lang="en-US" sz="800" dirty="0"/>
          </a:p>
        </p:txBody>
      </p:sp>
      <p:sp>
        <p:nvSpPr>
          <p:cNvPr id="6" name="Text 4"/>
          <p:cNvSpPr/>
          <p:nvPr/>
        </p:nvSpPr>
        <p:spPr>
          <a:xfrm>
            <a:off x="3338299" y="660598"/>
            <a:ext cx="365158" cy="191854"/>
          </a:xfrm>
          <a:custGeom>
            <a:avLst/>
            <a:gdLst/>
            <a:ahLst/>
            <a:cxnLst/>
            <a:rect l="l" t="t" r="r" b="b"/>
            <a:pathLst>
              <a:path w="365158" h="191854">
                <a:moveTo>
                  <a:pt x="58137" y="184932"/>
                </a:moveTo>
                <a:cubicBezTo>
                  <a:pt x="51491" y="184932"/>
                  <a:pt x="44849" y="183547"/>
                  <a:pt x="38203" y="180778"/>
                </a:cubicBezTo>
                <a:cubicBezTo>
                  <a:pt x="12178" y="169705"/>
                  <a:pt x="0" y="139806"/>
                  <a:pt x="11072" y="113781"/>
                </a:cubicBezTo>
                <a:cubicBezTo>
                  <a:pt x="40142" y="44570"/>
                  <a:pt x="107415" y="-2"/>
                  <a:pt x="182437" y="-2"/>
                </a:cubicBezTo>
                <a:cubicBezTo>
                  <a:pt x="257462" y="-2"/>
                  <a:pt x="324735" y="44570"/>
                  <a:pt x="354079" y="113781"/>
                </a:cubicBezTo>
                <a:cubicBezTo>
                  <a:pt x="365154" y="139804"/>
                  <a:pt x="352973" y="169981"/>
                  <a:pt x="326948" y="180778"/>
                </a:cubicBezTo>
                <a:cubicBezTo>
                  <a:pt x="300923" y="191852"/>
                  <a:pt x="270750" y="179671"/>
                  <a:pt x="259952" y="153648"/>
                </a:cubicBezTo>
                <a:cubicBezTo>
                  <a:pt x="246664" y="122641"/>
                  <a:pt x="216210" y="102431"/>
                  <a:pt x="182437" y="102431"/>
                </a:cubicBezTo>
                <a:cubicBezTo>
                  <a:pt x="148663" y="102431"/>
                  <a:pt x="118487" y="122641"/>
                  <a:pt x="105198" y="153648"/>
                </a:cubicBezTo>
                <a:cubicBezTo>
                  <a:pt x="97169" y="173028"/>
                  <a:pt x="78067" y="184932"/>
                  <a:pt x="58133" y="184932"/>
                </a:cubicBezTo>
                <a:lnTo>
                  <a:pt x="58137" y="184932"/>
                </a:lnTo>
              </a:path>
            </a:pathLst>
          </a:custGeom>
          <a:solidFill>
            <a:srgbClr val="40AFFF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8" name="Text 6"/>
          <p:cNvSpPr/>
          <p:nvPr/>
        </p:nvSpPr>
        <p:spPr>
          <a:xfrm>
            <a:off x="502920" y="1796007"/>
            <a:ext cx="7933798" cy="7896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buNone/>
            </a:pPr>
            <a:r>
              <a:rPr lang="en-US" sz="3901" dirty="0">
                <a:solidFill>
                  <a:srgbClr val="003860"/>
                </a:solidFill>
                <a:latin typeface="Lexend Deca Regular" pitchFamily="34" charset="0"/>
                <a:ea typeface="Lexend Deca Regular" pitchFamily="34" charset="-122"/>
                <a:cs typeface="Lexend Deca Regular" pitchFamily="34" charset="-120"/>
              </a:rPr>
              <a:t>Uncertainty and Standard Deviation</a:t>
            </a:r>
            <a:endParaRPr lang="en-US" sz="3901" dirty="0"/>
          </a:p>
        </p:txBody>
      </p:sp>
      <p:sp>
        <p:nvSpPr>
          <p:cNvPr id="11" name="Text 9"/>
          <p:cNvSpPr/>
          <p:nvPr/>
        </p:nvSpPr>
        <p:spPr>
          <a:xfrm>
            <a:off x="5209542" y="4822448"/>
            <a:ext cx="320040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833"/>
              </a:spcBef>
              <a:buNone/>
            </a:pPr>
            <a:r>
              <a:rPr lang="en-US" sz="1400" dirty="0">
                <a:solidFill>
                  <a:srgbClr val="111111"/>
                </a:solidFill>
                <a:latin typeface="Lexend Deca Bold" pitchFamily="34" charset="0"/>
                <a:ea typeface="Lexend Deca Bold" pitchFamily="34" charset="-122"/>
                <a:cs typeface="Lexend Deca Bold" pitchFamily="34" charset="-120"/>
              </a:rPr>
              <a:t>Practical Example of Reporting Results</a:t>
            </a:r>
            <a:endParaRPr lang="en-US" sz="1400" dirty="0"/>
          </a:p>
        </p:txBody>
      </p:sp>
      <p:sp>
        <p:nvSpPr>
          <p:cNvPr id="12" name="Text 10"/>
          <p:cNvSpPr/>
          <p:nvPr/>
        </p:nvSpPr>
        <p:spPr>
          <a:xfrm>
            <a:off x="4752342" y="5284045"/>
            <a:ext cx="365760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4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Example</a:t>
            </a:r>
            <a:r>
              <a:rPr lang="en-US" sz="14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: “Results </a:t>
            </a:r>
            <a:r>
              <a:rPr lang="en-US" sz="14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reported as mean ± standard deviation, e.g., 5.2 ± 0.1 </a:t>
            </a:r>
            <a:r>
              <a:rPr lang="en-US" sz="14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V.”</a:t>
            </a:r>
            <a:endParaRPr lang="en-US" sz="1400" dirty="0"/>
          </a:p>
        </p:txBody>
      </p:sp>
      <p:sp>
        <p:nvSpPr>
          <p:cNvPr id="13" name="Text 11"/>
          <p:cNvSpPr/>
          <p:nvPr/>
        </p:nvSpPr>
        <p:spPr>
          <a:xfrm>
            <a:off x="4752342" y="4849677"/>
            <a:ext cx="274320" cy="219861"/>
          </a:xfrm>
          <a:custGeom>
            <a:avLst/>
            <a:gdLst/>
            <a:ahLst/>
            <a:cxnLst/>
            <a:rect l="l" t="t" r="r" b="b"/>
            <a:pathLst>
              <a:path w="274320" h="219861">
                <a:moveTo>
                  <a:pt x="223280" y="20612"/>
                </a:moveTo>
                <a:lnTo>
                  <a:pt x="168874" y="20612"/>
                </a:lnTo>
                <a:cubicBezTo>
                  <a:pt x="163593" y="8460"/>
                  <a:pt x="151482" y="0"/>
                  <a:pt x="137399" y="0"/>
                </a:cubicBezTo>
                <a:cubicBezTo>
                  <a:pt x="123315" y="0"/>
                  <a:pt x="111204" y="8460"/>
                  <a:pt x="105923" y="20612"/>
                </a:cubicBezTo>
                <a:lnTo>
                  <a:pt x="51517" y="20612"/>
                </a:lnTo>
                <a:cubicBezTo>
                  <a:pt x="45806" y="20612"/>
                  <a:pt x="41211" y="25207"/>
                  <a:pt x="41211" y="30919"/>
                </a:cubicBezTo>
                <a:cubicBezTo>
                  <a:pt x="41211" y="36631"/>
                  <a:pt x="45806" y="41226"/>
                  <a:pt x="51517" y="41226"/>
                </a:cubicBezTo>
                <a:lnTo>
                  <a:pt x="103734" y="41226"/>
                </a:lnTo>
                <a:cubicBezTo>
                  <a:pt x="106225" y="53508"/>
                  <a:pt x="115286" y="63428"/>
                  <a:pt x="127095" y="67119"/>
                </a:cubicBezTo>
                <a:lnTo>
                  <a:pt x="127095" y="199251"/>
                </a:lnTo>
                <a:lnTo>
                  <a:pt x="51517" y="199251"/>
                </a:lnTo>
                <a:cubicBezTo>
                  <a:pt x="45806" y="199251"/>
                  <a:pt x="41211" y="203847"/>
                  <a:pt x="41211" y="209559"/>
                </a:cubicBezTo>
                <a:cubicBezTo>
                  <a:pt x="41211" y="215271"/>
                  <a:pt x="45806" y="219866"/>
                  <a:pt x="51517" y="219866"/>
                </a:cubicBezTo>
                <a:lnTo>
                  <a:pt x="137401" y="219866"/>
                </a:lnTo>
                <a:lnTo>
                  <a:pt x="223286" y="219866"/>
                </a:lnTo>
                <a:cubicBezTo>
                  <a:pt x="228997" y="219866"/>
                  <a:pt x="233592" y="215271"/>
                  <a:pt x="233592" y="209561"/>
                </a:cubicBezTo>
                <a:cubicBezTo>
                  <a:pt x="233592" y="203849"/>
                  <a:pt x="228997" y="199256"/>
                  <a:pt x="223286" y="199256"/>
                </a:cubicBezTo>
                <a:lnTo>
                  <a:pt x="147708" y="199256"/>
                </a:lnTo>
                <a:lnTo>
                  <a:pt x="147708" y="67124"/>
                </a:lnTo>
                <a:cubicBezTo>
                  <a:pt x="159517" y="63430"/>
                  <a:pt x="168578" y="53512"/>
                  <a:pt x="171069" y="41231"/>
                </a:cubicBezTo>
                <a:lnTo>
                  <a:pt x="223286" y="41231"/>
                </a:lnTo>
                <a:cubicBezTo>
                  <a:pt x="228997" y="41231"/>
                  <a:pt x="233592" y="36635"/>
                  <a:pt x="233592" y="30926"/>
                </a:cubicBezTo>
                <a:cubicBezTo>
                  <a:pt x="233592" y="25214"/>
                  <a:pt x="228997" y="20621"/>
                  <a:pt x="223286" y="20621"/>
                </a:cubicBezTo>
                <a:lnTo>
                  <a:pt x="223280" y="20612"/>
                </a:lnTo>
                <a:moveTo>
                  <a:pt x="219843" y="84079"/>
                </a:moveTo>
                <a:lnTo>
                  <a:pt x="250931" y="137413"/>
                </a:lnTo>
                <a:lnTo>
                  <a:pt x="188710" y="137413"/>
                </a:lnTo>
                <a:lnTo>
                  <a:pt x="219843" y="84079"/>
                </a:lnTo>
                <a:moveTo>
                  <a:pt x="165739" y="144757"/>
                </a:moveTo>
                <a:cubicBezTo>
                  <a:pt x="170377" y="164039"/>
                  <a:pt x="192836" y="178637"/>
                  <a:pt x="219845" y="178637"/>
                </a:cubicBezTo>
                <a:cubicBezTo>
                  <a:pt x="246855" y="178637"/>
                  <a:pt x="269314" y="164036"/>
                  <a:pt x="273952" y="144757"/>
                </a:cubicBezTo>
                <a:cubicBezTo>
                  <a:pt x="275069" y="140034"/>
                  <a:pt x="273522" y="135182"/>
                  <a:pt x="271075" y="130971"/>
                </a:cubicBezTo>
                <a:lnTo>
                  <a:pt x="230196" y="60891"/>
                </a:lnTo>
                <a:cubicBezTo>
                  <a:pt x="228048" y="57197"/>
                  <a:pt x="224097" y="54965"/>
                  <a:pt x="219845" y="54965"/>
                </a:cubicBezTo>
                <a:cubicBezTo>
                  <a:pt x="215594" y="54965"/>
                  <a:pt x="211643" y="57241"/>
                  <a:pt x="209495" y="60891"/>
                </a:cubicBezTo>
                <a:lnTo>
                  <a:pt x="168616" y="131015"/>
                </a:lnTo>
                <a:cubicBezTo>
                  <a:pt x="166169" y="135223"/>
                  <a:pt x="164622" y="140076"/>
                  <a:pt x="165739" y="144801"/>
                </a:cubicBezTo>
                <a:lnTo>
                  <a:pt x="165739" y="144757"/>
                </a:lnTo>
                <a:moveTo>
                  <a:pt x="23342" y="137413"/>
                </a:moveTo>
                <a:lnTo>
                  <a:pt x="54431" y="84079"/>
                </a:lnTo>
                <a:lnTo>
                  <a:pt x="85563" y="137413"/>
                </a:lnTo>
                <a:lnTo>
                  <a:pt x="23342" y="137413"/>
                </a:lnTo>
                <a:moveTo>
                  <a:pt x="54433" y="178637"/>
                </a:moveTo>
                <a:cubicBezTo>
                  <a:pt x="81443" y="178637"/>
                  <a:pt x="103901" y="164036"/>
                  <a:pt x="108540" y="144757"/>
                </a:cubicBezTo>
                <a:cubicBezTo>
                  <a:pt x="109657" y="140034"/>
                  <a:pt x="108109" y="135182"/>
                  <a:pt x="105663" y="130971"/>
                </a:cubicBezTo>
                <a:lnTo>
                  <a:pt x="64783" y="60891"/>
                </a:lnTo>
                <a:cubicBezTo>
                  <a:pt x="62635" y="57197"/>
                  <a:pt x="58685" y="54965"/>
                  <a:pt x="54433" y="54965"/>
                </a:cubicBezTo>
                <a:cubicBezTo>
                  <a:pt x="50181" y="54965"/>
                  <a:pt x="46231" y="57241"/>
                  <a:pt x="44083" y="60891"/>
                </a:cubicBezTo>
                <a:lnTo>
                  <a:pt x="3245" y="131015"/>
                </a:lnTo>
                <a:cubicBezTo>
                  <a:pt x="798" y="135223"/>
                  <a:pt x="-749" y="140076"/>
                  <a:pt x="368" y="144801"/>
                </a:cubicBezTo>
                <a:cubicBezTo>
                  <a:pt x="5006" y="164039"/>
                  <a:pt x="27465" y="178640"/>
                  <a:pt x="54431" y="178640"/>
                </a:cubicBezTo>
                <a:lnTo>
                  <a:pt x="54433" y="178637"/>
                </a:lnTo>
                <a:moveTo>
                  <a:pt x="137396" y="20612"/>
                </a:moveTo>
                <a:cubicBezTo>
                  <a:pt x="144986" y="20612"/>
                  <a:pt x="151137" y="26764"/>
                  <a:pt x="151137" y="34353"/>
                </a:cubicBezTo>
                <a:cubicBezTo>
                  <a:pt x="151137" y="41943"/>
                  <a:pt x="144984" y="48095"/>
                  <a:pt x="137396" y="48095"/>
                </a:cubicBezTo>
                <a:cubicBezTo>
                  <a:pt x="129805" y="48095"/>
                  <a:pt x="123655" y="41943"/>
                  <a:pt x="123655" y="34353"/>
                </a:cubicBezTo>
                <a:cubicBezTo>
                  <a:pt x="123655" y="26764"/>
                  <a:pt x="129808" y="20612"/>
                  <a:pt x="137396" y="20612"/>
                </a:cubicBezTo>
                <a:lnTo>
                  <a:pt x="137396" y="20612"/>
                </a:lnTo>
              </a:path>
            </a:pathLst>
          </a:custGeom>
          <a:solidFill>
            <a:srgbClr val="00386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sz="2000" dirty="0"/>
          </a:p>
        </p:txBody>
      </p:sp>
      <p:sp>
        <p:nvSpPr>
          <p:cNvPr id="14" name="Text 12"/>
          <p:cNvSpPr/>
          <p:nvPr/>
        </p:nvSpPr>
        <p:spPr>
          <a:xfrm>
            <a:off x="960120" y="4822448"/>
            <a:ext cx="320040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833"/>
              </a:spcBef>
              <a:buNone/>
            </a:pPr>
            <a:r>
              <a:rPr lang="en-US" sz="1400" dirty="0">
                <a:solidFill>
                  <a:srgbClr val="111111"/>
                </a:solidFill>
                <a:latin typeface="Lexend Deca Bold" pitchFamily="34" charset="0"/>
                <a:ea typeface="Lexend Deca Bold" pitchFamily="34" charset="-122"/>
                <a:cs typeface="Lexend Deca Bold" pitchFamily="34" charset="-120"/>
              </a:rPr>
              <a:t>Rounding for Precision</a:t>
            </a:r>
            <a:endParaRPr lang="en-US" sz="1400" dirty="0"/>
          </a:p>
        </p:txBody>
      </p:sp>
      <p:sp>
        <p:nvSpPr>
          <p:cNvPr id="15" name="Text 13"/>
          <p:cNvSpPr/>
          <p:nvPr/>
        </p:nvSpPr>
        <p:spPr>
          <a:xfrm>
            <a:off x="502920" y="5284045"/>
            <a:ext cx="365760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4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Rounding standard deviation to one significant figure indicates the decimal place of uncertainty digit.</a:t>
            </a:r>
            <a:endParaRPr lang="en-US" sz="1400" dirty="0"/>
          </a:p>
        </p:txBody>
      </p:sp>
      <p:sp>
        <p:nvSpPr>
          <p:cNvPr id="16" name="Text 14"/>
          <p:cNvSpPr/>
          <p:nvPr/>
        </p:nvSpPr>
        <p:spPr>
          <a:xfrm>
            <a:off x="522505" y="4822448"/>
            <a:ext cx="235150" cy="274320"/>
          </a:xfrm>
          <a:custGeom>
            <a:avLst/>
            <a:gdLst/>
            <a:ahLst/>
            <a:cxnLst/>
            <a:rect l="l" t="t" r="r" b="b"/>
            <a:pathLst>
              <a:path w="235150" h="274320">
                <a:moveTo>
                  <a:pt x="1119" y="9064"/>
                </a:moveTo>
                <a:cubicBezTo>
                  <a:pt x="3384" y="3552"/>
                  <a:pt x="8773" y="0"/>
                  <a:pt x="14713" y="0"/>
                </a:cubicBezTo>
                <a:lnTo>
                  <a:pt x="200860" y="0"/>
                </a:lnTo>
                <a:cubicBezTo>
                  <a:pt x="219780" y="0"/>
                  <a:pt x="235150" y="15370"/>
                  <a:pt x="235150" y="34290"/>
                </a:cubicBezTo>
                <a:lnTo>
                  <a:pt x="235150" y="63681"/>
                </a:lnTo>
                <a:cubicBezTo>
                  <a:pt x="235150" y="71825"/>
                  <a:pt x="228598" y="78376"/>
                  <a:pt x="220453" y="78376"/>
                </a:cubicBezTo>
                <a:cubicBezTo>
                  <a:pt x="212309" y="78376"/>
                  <a:pt x="205756" y="71825"/>
                  <a:pt x="205756" y="63681"/>
                </a:cubicBezTo>
                <a:lnTo>
                  <a:pt x="205756" y="34290"/>
                </a:lnTo>
                <a:cubicBezTo>
                  <a:pt x="205756" y="31596"/>
                  <a:pt x="203552" y="29391"/>
                  <a:pt x="200858" y="29391"/>
                </a:cubicBezTo>
                <a:lnTo>
                  <a:pt x="50164" y="29391"/>
                </a:lnTo>
                <a:lnTo>
                  <a:pt x="147585" y="126750"/>
                </a:lnTo>
                <a:cubicBezTo>
                  <a:pt x="153341" y="132505"/>
                  <a:pt x="153341" y="141812"/>
                  <a:pt x="147585" y="147507"/>
                </a:cubicBezTo>
                <a:lnTo>
                  <a:pt x="50164" y="244927"/>
                </a:lnTo>
                <a:lnTo>
                  <a:pt x="200858" y="244927"/>
                </a:lnTo>
                <a:cubicBezTo>
                  <a:pt x="203552" y="244927"/>
                  <a:pt x="205756" y="242721"/>
                  <a:pt x="205756" y="240027"/>
                </a:cubicBezTo>
                <a:lnTo>
                  <a:pt x="205756" y="210637"/>
                </a:lnTo>
                <a:cubicBezTo>
                  <a:pt x="205756" y="202492"/>
                  <a:pt x="212307" y="195941"/>
                  <a:pt x="220453" y="195941"/>
                </a:cubicBezTo>
                <a:cubicBezTo>
                  <a:pt x="228596" y="195941"/>
                  <a:pt x="235150" y="202492"/>
                  <a:pt x="235150" y="210637"/>
                </a:cubicBezTo>
                <a:lnTo>
                  <a:pt x="235150" y="240027"/>
                </a:lnTo>
                <a:cubicBezTo>
                  <a:pt x="235150" y="258947"/>
                  <a:pt x="219780" y="274317"/>
                  <a:pt x="200860" y="274317"/>
                </a:cubicBezTo>
                <a:lnTo>
                  <a:pt x="14713" y="274317"/>
                </a:lnTo>
                <a:cubicBezTo>
                  <a:pt x="8773" y="274317"/>
                  <a:pt x="3386" y="270765"/>
                  <a:pt x="1119" y="265254"/>
                </a:cubicBezTo>
                <a:cubicBezTo>
                  <a:pt x="-1145" y="259743"/>
                  <a:pt x="78" y="253436"/>
                  <a:pt x="4303" y="249212"/>
                </a:cubicBezTo>
                <a:lnTo>
                  <a:pt x="116359" y="137157"/>
                </a:lnTo>
                <a:lnTo>
                  <a:pt x="4303" y="25103"/>
                </a:lnTo>
                <a:cubicBezTo>
                  <a:pt x="139" y="20879"/>
                  <a:pt x="-1148" y="14572"/>
                  <a:pt x="1119" y="9061"/>
                </a:cubicBezTo>
                <a:lnTo>
                  <a:pt x="1119" y="9064"/>
                </a:lnTo>
              </a:path>
            </a:pathLst>
          </a:custGeom>
          <a:solidFill>
            <a:srgbClr val="00386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sz="2000" dirty="0"/>
          </a:p>
        </p:txBody>
      </p:sp>
      <p:sp>
        <p:nvSpPr>
          <p:cNvPr id="17" name="Text 15"/>
          <p:cNvSpPr/>
          <p:nvPr/>
        </p:nvSpPr>
        <p:spPr>
          <a:xfrm>
            <a:off x="5209542" y="3063240"/>
            <a:ext cx="320040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833"/>
              </a:spcBef>
              <a:buNone/>
            </a:pPr>
            <a:r>
              <a:rPr lang="en-US" sz="1400" dirty="0">
                <a:solidFill>
                  <a:srgbClr val="111111"/>
                </a:solidFill>
                <a:latin typeface="Lexend Deca Bold" pitchFamily="34" charset="0"/>
                <a:ea typeface="Lexend Deca Bold" pitchFamily="34" charset="-122"/>
                <a:cs typeface="Lexend Deca Bold" pitchFamily="34" charset="-120"/>
              </a:rPr>
              <a:t>Role of Standard Deviation in Measurement</a:t>
            </a:r>
            <a:endParaRPr lang="en-US" sz="1400" dirty="0"/>
          </a:p>
        </p:txBody>
      </p:sp>
      <p:sp>
        <p:nvSpPr>
          <p:cNvPr id="18" name="Text 16"/>
          <p:cNvSpPr/>
          <p:nvPr/>
        </p:nvSpPr>
        <p:spPr>
          <a:xfrm>
            <a:off x="4752342" y="3524837"/>
            <a:ext cx="365760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4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The standard deviation quantifies how much scatter (or uncertainty) there is in the measured data.</a:t>
            </a:r>
            <a:endParaRPr lang="en-US" sz="1400" dirty="0"/>
          </a:p>
        </p:txBody>
      </p:sp>
      <p:sp>
        <p:nvSpPr>
          <p:cNvPr id="19" name="Text 17"/>
          <p:cNvSpPr/>
          <p:nvPr/>
        </p:nvSpPr>
        <p:spPr>
          <a:xfrm>
            <a:off x="4752342" y="3059002"/>
            <a:ext cx="274320" cy="274320"/>
          </a:xfrm>
          <a:custGeom>
            <a:avLst/>
            <a:gdLst/>
            <a:ahLst/>
            <a:cxnLst/>
            <a:rect l="l" t="t" r="r" b="b"/>
            <a:pathLst>
              <a:path w="274320" h="274320">
                <a:moveTo>
                  <a:pt x="137160" y="25718"/>
                </a:moveTo>
                <a:cubicBezTo>
                  <a:pt x="198709" y="25718"/>
                  <a:pt x="248603" y="75611"/>
                  <a:pt x="248603" y="137160"/>
                </a:cubicBezTo>
                <a:cubicBezTo>
                  <a:pt x="248603" y="198709"/>
                  <a:pt x="198709" y="248602"/>
                  <a:pt x="137160" y="248602"/>
                </a:cubicBezTo>
                <a:cubicBezTo>
                  <a:pt x="75611" y="248602"/>
                  <a:pt x="25718" y="198709"/>
                  <a:pt x="25718" y="137160"/>
                </a:cubicBezTo>
                <a:cubicBezTo>
                  <a:pt x="25718" y="75611"/>
                  <a:pt x="75611" y="25717"/>
                  <a:pt x="137160" y="25717"/>
                </a:cubicBezTo>
                <a:lnTo>
                  <a:pt x="137160" y="25718"/>
                </a:lnTo>
                <a:moveTo>
                  <a:pt x="137160" y="274320"/>
                </a:moveTo>
                <a:cubicBezTo>
                  <a:pt x="212911" y="274320"/>
                  <a:pt x="274320" y="212911"/>
                  <a:pt x="274320" y="137160"/>
                </a:cubicBezTo>
                <a:cubicBezTo>
                  <a:pt x="274320" y="61409"/>
                  <a:pt x="212911" y="0"/>
                  <a:pt x="137160" y="0"/>
                </a:cubicBezTo>
                <a:cubicBezTo>
                  <a:pt x="61409" y="0"/>
                  <a:pt x="0" y="61409"/>
                  <a:pt x="0" y="137160"/>
                </a:cubicBezTo>
                <a:cubicBezTo>
                  <a:pt x="0" y="212911"/>
                  <a:pt x="61409" y="274320"/>
                  <a:pt x="137160" y="274320"/>
                </a:cubicBezTo>
                <a:moveTo>
                  <a:pt x="167165" y="188595"/>
                </a:moveTo>
                <a:cubicBezTo>
                  <a:pt x="167165" y="176648"/>
                  <a:pt x="160145" y="166307"/>
                  <a:pt x="150020" y="161484"/>
                </a:cubicBezTo>
                <a:lnTo>
                  <a:pt x="150020" y="64292"/>
                </a:lnTo>
                <a:cubicBezTo>
                  <a:pt x="150020" y="57166"/>
                  <a:pt x="144287" y="51435"/>
                  <a:pt x="137163" y="51435"/>
                </a:cubicBezTo>
                <a:cubicBezTo>
                  <a:pt x="130036" y="51435"/>
                  <a:pt x="124305" y="57168"/>
                  <a:pt x="124305" y="64295"/>
                </a:cubicBezTo>
                <a:lnTo>
                  <a:pt x="124305" y="161487"/>
                </a:lnTo>
                <a:cubicBezTo>
                  <a:pt x="114180" y="166309"/>
                  <a:pt x="107160" y="176648"/>
                  <a:pt x="107160" y="188598"/>
                </a:cubicBezTo>
                <a:cubicBezTo>
                  <a:pt x="107160" y="205153"/>
                  <a:pt x="120607" y="218603"/>
                  <a:pt x="137165" y="218603"/>
                </a:cubicBezTo>
                <a:cubicBezTo>
                  <a:pt x="153721" y="218603"/>
                  <a:pt x="167170" y="205156"/>
                  <a:pt x="167170" y="188600"/>
                </a:cubicBezTo>
                <a:lnTo>
                  <a:pt x="167165" y="188595"/>
                </a:lnTo>
                <a:moveTo>
                  <a:pt x="85725" y="102870"/>
                </a:moveTo>
                <a:cubicBezTo>
                  <a:pt x="95195" y="102870"/>
                  <a:pt x="102870" y="95195"/>
                  <a:pt x="102870" y="85725"/>
                </a:cubicBezTo>
                <a:cubicBezTo>
                  <a:pt x="102870" y="76255"/>
                  <a:pt x="95195" y="68580"/>
                  <a:pt x="85725" y="68580"/>
                </a:cubicBezTo>
                <a:cubicBezTo>
                  <a:pt x="76255" y="68580"/>
                  <a:pt x="68580" y="76255"/>
                  <a:pt x="68580" y="85725"/>
                </a:cubicBezTo>
                <a:cubicBezTo>
                  <a:pt x="68580" y="95195"/>
                  <a:pt x="76255" y="102870"/>
                  <a:pt x="85725" y="102870"/>
                </a:cubicBezTo>
                <a:moveTo>
                  <a:pt x="77152" y="137160"/>
                </a:moveTo>
                <a:cubicBezTo>
                  <a:pt x="77152" y="127690"/>
                  <a:pt x="69477" y="120015"/>
                  <a:pt x="60008" y="120015"/>
                </a:cubicBezTo>
                <a:cubicBezTo>
                  <a:pt x="50538" y="120015"/>
                  <a:pt x="42863" y="127690"/>
                  <a:pt x="42863" y="137160"/>
                </a:cubicBezTo>
                <a:cubicBezTo>
                  <a:pt x="42863" y="146630"/>
                  <a:pt x="50538" y="154305"/>
                  <a:pt x="60008" y="154305"/>
                </a:cubicBezTo>
                <a:cubicBezTo>
                  <a:pt x="69477" y="154305"/>
                  <a:pt x="77152" y="146630"/>
                  <a:pt x="77152" y="137160"/>
                </a:cubicBezTo>
                <a:lnTo>
                  <a:pt x="77152" y="137160"/>
                </a:lnTo>
                <a:moveTo>
                  <a:pt x="214313" y="154305"/>
                </a:moveTo>
                <a:cubicBezTo>
                  <a:pt x="223782" y="154305"/>
                  <a:pt x="231458" y="146630"/>
                  <a:pt x="231458" y="137160"/>
                </a:cubicBezTo>
                <a:cubicBezTo>
                  <a:pt x="231458" y="127690"/>
                  <a:pt x="223782" y="120015"/>
                  <a:pt x="214313" y="120015"/>
                </a:cubicBezTo>
                <a:cubicBezTo>
                  <a:pt x="204843" y="120015"/>
                  <a:pt x="197167" y="127690"/>
                  <a:pt x="197167" y="137160"/>
                </a:cubicBezTo>
                <a:cubicBezTo>
                  <a:pt x="197167" y="146630"/>
                  <a:pt x="204843" y="154305"/>
                  <a:pt x="214313" y="154305"/>
                </a:cubicBezTo>
                <a:moveTo>
                  <a:pt x="205740" y="85725"/>
                </a:moveTo>
                <a:cubicBezTo>
                  <a:pt x="205740" y="76255"/>
                  <a:pt x="198065" y="68580"/>
                  <a:pt x="188595" y="68580"/>
                </a:cubicBezTo>
                <a:cubicBezTo>
                  <a:pt x="179125" y="68580"/>
                  <a:pt x="171450" y="76255"/>
                  <a:pt x="171450" y="85725"/>
                </a:cubicBezTo>
                <a:cubicBezTo>
                  <a:pt x="171450" y="95195"/>
                  <a:pt x="179125" y="102870"/>
                  <a:pt x="188595" y="102870"/>
                </a:cubicBezTo>
                <a:cubicBezTo>
                  <a:pt x="198065" y="102870"/>
                  <a:pt x="205740" y="95195"/>
                  <a:pt x="205740" y="85725"/>
                </a:cubicBezTo>
              </a:path>
            </a:pathLst>
          </a:custGeom>
          <a:solidFill>
            <a:srgbClr val="00386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sz="2000" dirty="0"/>
          </a:p>
        </p:txBody>
      </p:sp>
      <p:sp>
        <p:nvSpPr>
          <p:cNvPr id="20" name="Text 18"/>
          <p:cNvSpPr/>
          <p:nvPr/>
        </p:nvSpPr>
        <p:spPr>
          <a:xfrm>
            <a:off x="960120" y="3063240"/>
            <a:ext cx="320040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833"/>
              </a:spcBef>
              <a:buNone/>
            </a:pPr>
            <a:r>
              <a:rPr lang="en-US" sz="1400" dirty="0">
                <a:solidFill>
                  <a:srgbClr val="111111"/>
                </a:solidFill>
                <a:latin typeface="Lexend Deca Bold" pitchFamily="34" charset="0"/>
                <a:ea typeface="Lexend Deca Bold" pitchFamily="34" charset="-122"/>
                <a:cs typeface="Lexend Deca Bold" pitchFamily="34" charset="-120"/>
              </a:rPr>
              <a:t>Reliability through Repeating Measurements</a:t>
            </a:r>
            <a:endParaRPr lang="en-US" sz="1400" dirty="0"/>
          </a:p>
        </p:txBody>
      </p:sp>
      <p:sp>
        <p:nvSpPr>
          <p:cNvPr id="21" name="Text 19"/>
          <p:cNvSpPr/>
          <p:nvPr/>
        </p:nvSpPr>
        <p:spPr>
          <a:xfrm>
            <a:off x="502920" y="3524837"/>
            <a:ext cx="365760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4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The best way to determine the reliability of results is to repeat the measurement and then calculate the average and standard deviation of the results.</a:t>
            </a:r>
            <a:endParaRPr lang="en-US" sz="1400" dirty="0"/>
          </a:p>
        </p:txBody>
      </p:sp>
      <p:sp>
        <p:nvSpPr>
          <p:cNvPr id="22" name="Text 20"/>
          <p:cNvSpPr/>
          <p:nvPr/>
        </p:nvSpPr>
        <p:spPr>
          <a:xfrm>
            <a:off x="537210" y="3063240"/>
            <a:ext cx="205740" cy="274320"/>
          </a:xfrm>
          <a:custGeom>
            <a:avLst/>
            <a:gdLst/>
            <a:ahLst/>
            <a:cxnLst/>
            <a:rect l="l" t="t" r="r" b="b"/>
            <a:pathLst>
              <a:path w="205740" h="274320">
                <a:moveTo>
                  <a:pt x="180023" y="94298"/>
                </a:moveTo>
                <a:lnTo>
                  <a:pt x="180023" y="240030"/>
                </a:lnTo>
                <a:cubicBezTo>
                  <a:pt x="180023" y="244746"/>
                  <a:pt x="176165" y="248603"/>
                  <a:pt x="171449" y="248603"/>
                </a:cubicBezTo>
                <a:lnTo>
                  <a:pt x="34289" y="248603"/>
                </a:lnTo>
                <a:cubicBezTo>
                  <a:pt x="29573" y="248603"/>
                  <a:pt x="25715" y="244746"/>
                  <a:pt x="25715" y="240030"/>
                </a:cubicBezTo>
                <a:lnTo>
                  <a:pt x="25715" y="94298"/>
                </a:lnTo>
                <a:lnTo>
                  <a:pt x="180023" y="94298"/>
                </a:lnTo>
                <a:moveTo>
                  <a:pt x="180023" y="68580"/>
                </a:moveTo>
                <a:lnTo>
                  <a:pt x="25717" y="68580"/>
                </a:lnTo>
                <a:lnTo>
                  <a:pt x="25717" y="34290"/>
                </a:lnTo>
                <a:cubicBezTo>
                  <a:pt x="25717" y="29574"/>
                  <a:pt x="29575" y="25718"/>
                  <a:pt x="34291" y="25718"/>
                </a:cubicBezTo>
                <a:lnTo>
                  <a:pt x="171451" y="25718"/>
                </a:lnTo>
                <a:cubicBezTo>
                  <a:pt x="176167" y="25718"/>
                  <a:pt x="180025" y="29574"/>
                  <a:pt x="180025" y="34290"/>
                </a:cubicBezTo>
                <a:lnTo>
                  <a:pt x="180023" y="68580"/>
                </a:lnTo>
                <a:moveTo>
                  <a:pt x="205740" y="68580"/>
                </a:moveTo>
                <a:lnTo>
                  <a:pt x="205740" y="34290"/>
                </a:lnTo>
                <a:cubicBezTo>
                  <a:pt x="205740" y="15376"/>
                  <a:pt x="190363" y="0"/>
                  <a:pt x="171449" y="0"/>
                </a:cubicBezTo>
                <a:lnTo>
                  <a:pt x="34289" y="0"/>
                </a:lnTo>
                <a:cubicBezTo>
                  <a:pt x="15375" y="0"/>
                  <a:pt x="-2" y="15376"/>
                  <a:pt x="-2" y="34290"/>
                </a:cubicBezTo>
                <a:lnTo>
                  <a:pt x="-2" y="68580"/>
                </a:lnTo>
                <a:lnTo>
                  <a:pt x="-2" y="81440"/>
                </a:lnTo>
                <a:lnTo>
                  <a:pt x="-2" y="94300"/>
                </a:lnTo>
                <a:lnTo>
                  <a:pt x="-2" y="240033"/>
                </a:lnTo>
                <a:cubicBezTo>
                  <a:pt x="-2" y="258947"/>
                  <a:pt x="15375" y="274323"/>
                  <a:pt x="34289" y="274323"/>
                </a:cubicBezTo>
                <a:lnTo>
                  <a:pt x="171449" y="274323"/>
                </a:lnTo>
                <a:cubicBezTo>
                  <a:pt x="190363" y="274323"/>
                  <a:pt x="205740" y="258947"/>
                  <a:pt x="205740" y="240033"/>
                </a:cubicBezTo>
                <a:lnTo>
                  <a:pt x="205740" y="94300"/>
                </a:lnTo>
                <a:lnTo>
                  <a:pt x="205740" y="81443"/>
                </a:lnTo>
                <a:lnTo>
                  <a:pt x="205740" y="68580"/>
                </a:lnTo>
                <a:moveTo>
                  <a:pt x="42862" y="124303"/>
                </a:moveTo>
                <a:cubicBezTo>
                  <a:pt x="42862" y="131405"/>
                  <a:pt x="48618" y="137163"/>
                  <a:pt x="55721" y="137163"/>
                </a:cubicBezTo>
                <a:cubicBezTo>
                  <a:pt x="62823" y="137163"/>
                  <a:pt x="68579" y="131405"/>
                  <a:pt x="68579" y="124305"/>
                </a:cubicBezTo>
                <a:cubicBezTo>
                  <a:pt x="68579" y="117203"/>
                  <a:pt x="62823" y="111448"/>
                  <a:pt x="55721" y="111448"/>
                </a:cubicBezTo>
                <a:cubicBezTo>
                  <a:pt x="48618" y="111448"/>
                  <a:pt x="42862" y="117206"/>
                  <a:pt x="42862" y="124308"/>
                </a:cubicBezTo>
                <a:lnTo>
                  <a:pt x="42862" y="124303"/>
                </a:lnTo>
                <a:moveTo>
                  <a:pt x="55721" y="158593"/>
                </a:moveTo>
                <a:cubicBezTo>
                  <a:pt x="48618" y="158593"/>
                  <a:pt x="42862" y="164351"/>
                  <a:pt x="42862" y="171453"/>
                </a:cubicBezTo>
                <a:cubicBezTo>
                  <a:pt x="42862" y="178555"/>
                  <a:pt x="48618" y="184313"/>
                  <a:pt x="55721" y="184313"/>
                </a:cubicBezTo>
                <a:cubicBezTo>
                  <a:pt x="62823" y="184313"/>
                  <a:pt x="68579" y="178555"/>
                  <a:pt x="68579" y="171455"/>
                </a:cubicBezTo>
                <a:cubicBezTo>
                  <a:pt x="68579" y="164353"/>
                  <a:pt x="62823" y="158598"/>
                  <a:pt x="55721" y="158598"/>
                </a:cubicBezTo>
                <a:lnTo>
                  <a:pt x="55721" y="158593"/>
                </a:lnTo>
                <a:moveTo>
                  <a:pt x="42862" y="218600"/>
                </a:moveTo>
                <a:cubicBezTo>
                  <a:pt x="42862" y="225727"/>
                  <a:pt x="48594" y="231460"/>
                  <a:pt x="55721" y="231460"/>
                </a:cubicBezTo>
                <a:lnTo>
                  <a:pt x="102870" y="231460"/>
                </a:lnTo>
                <a:cubicBezTo>
                  <a:pt x="109997" y="231460"/>
                  <a:pt x="115729" y="225727"/>
                  <a:pt x="115729" y="218603"/>
                </a:cubicBezTo>
                <a:cubicBezTo>
                  <a:pt x="115729" y="211476"/>
                  <a:pt x="109997" y="205745"/>
                  <a:pt x="102870" y="205745"/>
                </a:cubicBezTo>
                <a:lnTo>
                  <a:pt x="55721" y="205745"/>
                </a:lnTo>
                <a:cubicBezTo>
                  <a:pt x="48594" y="205745"/>
                  <a:pt x="42862" y="211479"/>
                  <a:pt x="42862" y="218605"/>
                </a:cubicBezTo>
                <a:lnTo>
                  <a:pt x="42862" y="218600"/>
                </a:lnTo>
                <a:moveTo>
                  <a:pt x="102870" y="111443"/>
                </a:moveTo>
                <a:cubicBezTo>
                  <a:pt x="95768" y="111443"/>
                  <a:pt x="90011" y="117200"/>
                  <a:pt x="90011" y="124303"/>
                </a:cubicBezTo>
                <a:cubicBezTo>
                  <a:pt x="90011" y="131405"/>
                  <a:pt x="95768" y="137163"/>
                  <a:pt x="102870" y="137163"/>
                </a:cubicBezTo>
                <a:cubicBezTo>
                  <a:pt x="109972" y="137163"/>
                  <a:pt x="115729" y="131405"/>
                  <a:pt x="115729" y="124305"/>
                </a:cubicBezTo>
                <a:cubicBezTo>
                  <a:pt x="115729" y="117203"/>
                  <a:pt x="109972" y="111448"/>
                  <a:pt x="102870" y="111448"/>
                </a:cubicBezTo>
                <a:lnTo>
                  <a:pt x="102870" y="111443"/>
                </a:lnTo>
                <a:moveTo>
                  <a:pt x="90011" y="171450"/>
                </a:moveTo>
                <a:cubicBezTo>
                  <a:pt x="90011" y="178552"/>
                  <a:pt x="95768" y="184310"/>
                  <a:pt x="102870" y="184310"/>
                </a:cubicBezTo>
                <a:cubicBezTo>
                  <a:pt x="109972" y="184310"/>
                  <a:pt x="115729" y="178552"/>
                  <a:pt x="115729" y="171453"/>
                </a:cubicBezTo>
                <a:cubicBezTo>
                  <a:pt x="115729" y="164351"/>
                  <a:pt x="109972" y="158595"/>
                  <a:pt x="102870" y="158595"/>
                </a:cubicBezTo>
                <a:cubicBezTo>
                  <a:pt x="95768" y="158595"/>
                  <a:pt x="90011" y="164353"/>
                  <a:pt x="90011" y="171455"/>
                </a:cubicBezTo>
                <a:lnTo>
                  <a:pt x="90011" y="171450"/>
                </a:lnTo>
                <a:moveTo>
                  <a:pt x="150019" y="111443"/>
                </a:moveTo>
                <a:cubicBezTo>
                  <a:pt x="142917" y="111443"/>
                  <a:pt x="137161" y="117200"/>
                  <a:pt x="137161" y="124303"/>
                </a:cubicBezTo>
                <a:cubicBezTo>
                  <a:pt x="137161" y="131405"/>
                  <a:pt x="142917" y="137163"/>
                  <a:pt x="150019" y="137163"/>
                </a:cubicBezTo>
                <a:cubicBezTo>
                  <a:pt x="157122" y="137163"/>
                  <a:pt x="162878" y="131405"/>
                  <a:pt x="162878" y="124305"/>
                </a:cubicBezTo>
                <a:cubicBezTo>
                  <a:pt x="162878" y="117203"/>
                  <a:pt x="157122" y="111448"/>
                  <a:pt x="150019" y="111448"/>
                </a:cubicBezTo>
                <a:lnTo>
                  <a:pt x="150019" y="111443"/>
                </a:lnTo>
                <a:moveTo>
                  <a:pt x="137161" y="171450"/>
                </a:moveTo>
                <a:cubicBezTo>
                  <a:pt x="137161" y="178552"/>
                  <a:pt x="142917" y="184310"/>
                  <a:pt x="150019" y="184310"/>
                </a:cubicBezTo>
                <a:cubicBezTo>
                  <a:pt x="157122" y="184310"/>
                  <a:pt x="162878" y="178552"/>
                  <a:pt x="162878" y="171453"/>
                </a:cubicBezTo>
                <a:cubicBezTo>
                  <a:pt x="162878" y="164351"/>
                  <a:pt x="157122" y="158595"/>
                  <a:pt x="150019" y="158595"/>
                </a:cubicBezTo>
                <a:cubicBezTo>
                  <a:pt x="142917" y="158595"/>
                  <a:pt x="137161" y="164353"/>
                  <a:pt x="137161" y="171455"/>
                </a:cubicBezTo>
                <a:lnTo>
                  <a:pt x="137161" y="171450"/>
                </a:lnTo>
                <a:moveTo>
                  <a:pt x="150019" y="205740"/>
                </a:moveTo>
                <a:cubicBezTo>
                  <a:pt x="142917" y="205740"/>
                  <a:pt x="137161" y="211498"/>
                  <a:pt x="137161" y="218600"/>
                </a:cubicBezTo>
                <a:cubicBezTo>
                  <a:pt x="137161" y="225702"/>
                  <a:pt x="142917" y="231460"/>
                  <a:pt x="150019" y="231460"/>
                </a:cubicBezTo>
                <a:cubicBezTo>
                  <a:pt x="157122" y="231460"/>
                  <a:pt x="162878" y="225702"/>
                  <a:pt x="162878" y="218603"/>
                </a:cubicBezTo>
                <a:cubicBezTo>
                  <a:pt x="162878" y="211501"/>
                  <a:pt x="157122" y="205745"/>
                  <a:pt x="150019" y="205745"/>
                </a:cubicBezTo>
                <a:lnTo>
                  <a:pt x="150019" y="205740"/>
                </a:lnTo>
              </a:path>
            </a:pathLst>
          </a:custGeom>
          <a:solidFill>
            <a:srgbClr val="00386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sz="2000" dirty="0"/>
          </a:p>
        </p:txBody>
      </p:sp>
      <p:sp>
        <p:nvSpPr>
          <p:cNvPr id="24" name="Text 22"/>
          <p:cNvSpPr/>
          <p:nvPr/>
        </p:nvSpPr>
        <p:spPr>
          <a:xfrm>
            <a:off x="502919" y="172338"/>
            <a:ext cx="73152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3" name="Text 1"/>
          <p:cNvSpPr/>
          <p:nvPr/>
        </p:nvSpPr>
        <p:spPr>
          <a:xfrm>
            <a:off x="783604" y="6508085"/>
            <a:ext cx="576072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2"/>
          <p:cNvSpPr/>
          <p:nvPr/>
        </p:nvSpPr>
        <p:spPr>
          <a:xfrm>
            <a:off x="502920" y="6508085"/>
            <a:ext cx="18288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800" dirty="0">
                <a:solidFill>
                  <a:srgbClr val="888888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17</a:t>
            </a:r>
            <a:endParaRPr lang="en-US" sz="800" dirty="0"/>
          </a:p>
        </p:txBody>
      </p:sp>
      <p:sp>
        <p:nvSpPr>
          <p:cNvPr id="5" name="Text 3"/>
          <p:cNvSpPr/>
          <p:nvPr/>
        </p:nvSpPr>
        <p:spPr>
          <a:xfrm>
            <a:off x="-864824" y="3692376"/>
            <a:ext cx="2992629" cy="2997418"/>
          </a:xfrm>
          <a:custGeom>
            <a:avLst/>
            <a:gdLst/>
            <a:ahLst/>
            <a:cxnLst/>
            <a:rect l="l" t="t" r="r" b="b"/>
            <a:pathLst>
              <a:path w="2992629" h="2997418">
                <a:moveTo>
                  <a:pt x="1881406" y="825009"/>
                </a:moveTo>
                <a:lnTo>
                  <a:pt x="1881406" y="830495"/>
                </a:lnTo>
                <a:lnTo>
                  <a:pt x="1886134" y="827767"/>
                </a:lnTo>
                <a:cubicBezTo>
                  <a:pt x="2015446" y="753341"/>
                  <a:pt x="2139490" y="697889"/>
                  <a:pt x="2230556" y="673640"/>
                </a:cubicBezTo>
                <a:lnTo>
                  <a:pt x="2229748" y="670582"/>
                </a:lnTo>
                <a:lnTo>
                  <a:pt x="2230556" y="673640"/>
                </a:lnTo>
                <a:cubicBezTo>
                  <a:pt x="2552952" y="587674"/>
                  <a:pt x="2884745" y="779598"/>
                  <a:pt x="2971651" y="1102270"/>
                </a:cubicBezTo>
                <a:lnTo>
                  <a:pt x="2974703" y="1101431"/>
                </a:lnTo>
                <a:lnTo>
                  <a:pt x="2971651" y="1102270"/>
                </a:lnTo>
                <a:cubicBezTo>
                  <a:pt x="3058527" y="1424942"/>
                  <a:pt x="2867627" y="1756217"/>
                  <a:pt x="2545231" y="1842153"/>
                </a:cubicBezTo>
                <a:cubicBezTo>
                  <a:pt x="2452460" y="1866882"/>
                  <a:pt x="2313781" y="1880640"/>
                  <a:pt x="2161007" y="1879980"/>
                </a:cubicBezTo>
                <a:lnTo>
                  <a:pt x="2155471" y="1879950"/>
                </a:lnTo>
                <a:lnTo>
                  <a:pt x="2158254" y="1884746"/>
                </a:lnTo>
                <a:cubicBezTo>
                  <a:pt x="2235195" y="2016932"/>
                  <a:pt x="2292653" y="2144173"/>
                  <a:pt x="2317642" y="2237033"/>
                </a:cubicBezTo>
                <a:cubicBezTo>
                  <a:pt x="2404547" y="2559705"/>
                  <a:pt x="2213618" y="2890980"/>
                  <a:pt x="1891222" y="2976915"/>
                </a:cubicBezTo>
                <a:cubicBezTo>
                  <a:pt x="1568826" y="3062881"/>
                  <a:pt x="1237033" y="2870957"/>
                  <a:pt x="1150157" y="2548285"/>
                </a:cubicBezTo>
                <a:cubicBezTo>
                  <a:pt x="1125618" y="2457163"/>
                  <a:pt x="1111522" y="2321830"/>
                  <a:pt x="1111193" y="2172408"/>
                </a:cubicBezTo>
                <a:lnTo>
                  <a:pt x="1111193" y="2166923"/>
                </a:lnTo>
                <a:lnTo>
                  <a:pt x="1106465" y="2169651"/>
                </a:lnTo>
                <a:cubicBezTo>
                  <a:pt x="977153" y="2244107"/>
                  <a:pt x="853109" y="2299529"/>
                  <a:pt x="762043" y="2323808"/>
                </a:cubicBezTo>
                <a:cubicBezTo>
                  <a:pt x="439647" y="2409774"/>
                  <a:pt x="107854" y="2217849"/>
                  <a:pt x="20978" y="1895177"/>
                </a:cubicBezTo>
                <a:cubicBezTo>
                  <a:pt x="-65928" y="1572505"/>
                  <a:pt x="125002" y="1241231"/>
                  <a:pt x="447398" y="1155295"/>
                </a:cubicBezTo>
                <a:cubicBezTo>
                  <a:pt x="540170" y="1130566"/>
                  <a:pt x="678878" y="1116808"/>
                  <a:pt x="831622" y="1117467"/>
                </a:cubicBezTo>
                <a:lnTo>
                  <a:pt x="837158" y="1117497"/>
                </a:lnTo>
                <a:lnTo>
                  <a:pt x="834375" y="1112701"/>
                </a:lnTo>
                <a:cubicBezTo>
                  <a:pt x="757405" y="980515"/>
                  <a:pt x="699976" y="853275"/>
                  <a:pt x="674988" y="760415"/>
                </a:cubicBezTo>
                <a:cubicBezTo>
                  <a:pt x="588082" y="437743"/>
                  <a:pt x="779011" y="106468"/>
                  <a:pt x="1101407" y="20532"/>
                </a:cubicBezTo>
                <a:lnTo>
                  <a:pt x="1100599" y="17475"/>
                </a:lnTo>
                <a:lnTo>
                  <a:pt x="1101407" y="20532"/>
                </a:lnTo>
                <a:cubicBezTo>
                  <a:pt x="1423803" y="-65434"/>
                  <a:pt x="1755596" y="126491"/>
                  <a:pt x="1842472" y="449163"/>
                </a:cubicBezTo>
                <a:cubicBezTo>
                  <a:pt x="1867011" y="540284"/>
                  <a:pt x="1881107" y="675618"/>
                  <a:pt x="1881436" y="825039"/>
                </a:cubicBezTo>
                <a:lnTo>
                  <a:pt x="1881406" y="825009"/>
                </a:lnTo>
              </a:path>
            </a:pathLst>
          </a:custGeom>
          <a:solidFill>
            <a:srgbClr val="BFE5FF">
              <a:alpha val="8000"/>
            </a:srgbClr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8" name="Text 6"/>
          <p:cNvSpPr/>
          <p:nvPr/>
        </p:nvSpPr>
        <p:spPr>
          <a:xfrm>
            <a:off x="502920" y="1796007"/>
            <a:ext cx="8636478" cy="7896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buNone/>
            </a:pPr>
            <a:r>
              <a:rPr lang="en-US" sz="3900" dirty="0">
                <a:solidFill>
                  <a:srgbClr val="003860"/>
                </a:solidFill>
                <a:latin typeface="Lexend Deca Regular" pitchFamily="34" charset="0"/>
                <a:ea typeface="Lexend Deca Regular" pitchFamily="34" charset="-122"/>
                <a:cs typeface="Lexend Deca Regular" pitchFamily="34" charset="-120"/>
              </a:rPr>
              <a:t>Consistent Significant Figures in Measurements</a:t>
            </a:r>
            <a:endParaRPr lang="en-US" sz="3900" dirty="0"/>
          </a:p>
        </p:txBody>
      </p:sp>
      <p:sp>
        <p:nvSpPr>
          <p:cNvPr id="10" name="Text 8"/>
          <p:cNvSpPr/>
          <p:nvPr/>
        </p:nvSpPr>
        <p:spPr>
          <a:xfrm>
            <a:off x="6748801" y="411480"/>
            <a:ext cx="365158" cy="191854"/>
          </a:xfrm>
          <a:custGeom>
            <a:avLst/>
            <a:gdLst/>
            <a:ahLst/>
            <a:cxnLst/>
            <a:rect l="l" t="t" r="r" b="b"/>
            <a:pathLst>
              <a:path w="365158" h="191854">
                <a:moveTo>
                  <a:pt x="58137" y="184932"/>
                </a:moveTo>
                <a:cubicBezTo>
                  <a:pt x="51491" y="184932"/>
                  <a:pt x="44849" y="183547"/>
                  <a:pt x="38203" y="180778"/>
                </a:cubicBezTo>
                <a:cubicBezTo>
                  <a:pt x="12178" y="169705"/>
                  <a:pt x="0" y="139806"/>
                  <a:pt x="11072" y="113781"/>
                </a:cubicBezTo>
                <a:cubicBezTo>
                  <a:pt x="40142" y="44570"/>
                  <a:pt x="107415" y="-2"/>
                  <a:pt x="182437" y="-2"/>
                </a:cubicBezTo>
                <a:cubicBezTo>
                  <a:pt x="257462" y="-2"/>
                  <a:pt x="324735" y="44570"/>
                  <a:pt x="354079" y="113781"/>
                </a:cubicBezTo>
                <a:cubicBezTo>
                  <a:pt x="365154" y="139804"/>
                  <a:pt x="352973" y="169981"/>
                  <a:pt x="326948" y="180778"/>
                </a:cubicBezTo>
                <a:cubicBezTo>
                  <a:pt x="300923" y="191852"/>
                  <a:pt x="270750" y="179671"/>
                  <a:pt x="259952" y="153648"/>
                </a:cubicBezTo>
                <a:cubicBezTo>
                  <a:pt x="246664" y="122641"/>
                  <a:pt x="216210" y="102431"/>
                  <a:pt x="182437" y="102431"/>
                </a:cubicBezTo>
                <a:cubicBezTo>
                  <a:pt x="148663" y="102431"/>
                  <a:pt x="118487" y="122641"/>
                  <a:pt x="105198" y="153648"/>
                </a:cubicBezTo>
                <a:cubicBezTo>
                  <a:pt x="97169" y="173028"/>
                  <a:pt x="78067" y="184932"/>
                  <a:pt x="58133" y="184932"/>
                </a:cubicBezTo>
                <a:lnTo>
                  <a:pt x="58137" y="184932"/>
                </a:lnTo>
              </a:path>
            </a:pathLst>
          </a:custGeom>
          <a:solidFill>
            <a:srgbClr val="0070C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3" name="Text 11"/>
          <p:cNvSpPr/>
          <p:nvPr/>
        </p:nvSpPr>
        <p:spPr>
          <a:xfrm>
            <a:off x="9711805" y="4234712"/>
            <a:ext cx="201168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853"/>
              </a:spcBef>
              <a:buNone/>
            </a:pPr>
            <a:r>
              <a:rPr lang="en-US" sz="14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Some exceptions to metric units include the use of L and ha.</a:t>
            </a:r>
            <a:endParaRPr lang="en-US" sz="1400" dirty="0"/>
          </a:p>
        </p:txBody>
      </p:sp>
      <p:sp>
        <p:nvSpPr>
          <p:cNvPr id="14" name="Text 12"/>
          <p:cNvSpPr/>
          <p:nvPr/>
        </p:nvSpPr>
        <p:spPr>
          <a:xfrm>
            <a:off x="9711805" y="3269393"/>
            <a:ext cx="201168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20000"/>
              </a:lnSpc>
              <a:spcBef>
                <a:spcPts val="893"/>
              </a:spcBef>
              <a:buNone/>
            </a:pPr>
            <a:r>
              <a:rPr lang="en-US" sz="1600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Accepted Unit Exceptions</a:t>
            </a:r>
            <a:endParaRPr lang="en-US" sz="1600" dirty="0"/>
          </a:p>
        </p:txBody>
      </p:sp>
      <p:sp>
        <p:nvSpPr>
          <p:cNvPr id="15" name="Text 13"/>
          <p:cNvSpPr/>
          <p:nvPr/>
        </p:nvSpPr>
        <p:spPr>
          <a:xfrm>
            <a:off x="7409589" y="4234712"/>
            <a:ext cx="201168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853"/>
              </a:spcBef>
              <a:buNone/>
            </a:pPr>
            <a:r>
              <a:rPr lang="en-US" sz="14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All measurements should be stated in metric units based on SI.</a:t>
            </a:r>
            <a:endParaRPr lang="en-US" sz="1400" dirty="0"/>
          </a:p>
        </p:txBody>
      </p:sp>
      <p:sp>
        <p:nvSpPr>
          <p:cNvPr id="16" name="Text 14"/>
          <p:cNvSpPr/>
          <p:nvPr/>
        </p:nvSpPr>
        <p:spPr>
          <a:xfrm>
            <a:off x="7409589" y="3269393"/>
            <a:ext cx="201168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20000"/>
              </a:lnSpc>
              <a:spcBef>
                <a:spcPts val="893"/>
              </a:spcBef>
              <a:buNone/>
            </a:pPr>
            <a:r>
              <a:rPr lang="en-US" sz="1600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Metric Units Usage</a:t>
            </a:r>
            <a:endParaRPr lang="en-US" sz="1600" dirty="0"/>
          </a:p>
        </p:txBody>
      </p:sp>
      <p:sp>
        <p:nvSpPr>
          <p:cNvPr id="17" name="Text 15"/>
          <p:cNvSpPr/>
          <p:nvPr/>
        </p:nvSpPr>
        <p:spPr>
          <a:xfrm>
            <a:off x="5107370" y="4234712"/>
            <a:ext cx="201168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ct val="90000"/>
              </a:lnSpc>
              <a:spcBef>
                <a:spcPts val="853"/>
              </a:spcBef>
            </a:pPr>
            <a:r>
              <a:rPr lang="en-US" sz="14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When transcribing values from spreadsheets that use scientific notation</a:t>
            </a:r>
            <a:r>
              <a:rPr lang="en-US" sz="14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, convert e.g.,  “5.4E5” </a:t>
            </a:r>
            <a:r>
              <a:rPr lang="en-US" sz="14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notation </a:t>
            </a:r>
            <a:r>
              <a:rPr lang="en-US" sz="14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to scientific notation:</a:t>
            </a:r>
          </a:p>
          <a:p>
            <a:pPr>
              <a:lnSpc>
                <a:spcPct val="90000"/>
              </a:lnSpc>
              <a:spcBef>
                <a:spcPts val="853"/>
              </a:spcBef>
            </a:pPr>
            <a:r>
              <a:rPr lang="en-US" sz="14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</a:rPr>
              <a:t>5.4x10</a:t>
            </a:r>
            <a:r>
              <a:rPr lang="en-US" sz="1400" baseline="300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</a:rPr>
              <a:t>5</a:t>
            </a:r>
            <a:endParaRPr lang="en-US" sz="1400" baseline="30000" dirty="0"/>
          </a:p>
        </p:txBody>
      </p:sp>
      <p:sp>
        <p:nvSpPr>
          <p:cNvPr id="18" name="Text 16"/>
          <p:cNvSpPr/>
          <p:nvPr/>
        </p:nvSpPr>
        <p:spPr>
          <a:xfrm>
            <a:off x="5107369" y="3269393"/>
            <a:ext cx="201168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20000"/>
              </a:lnSpc>
              <a:spcBef>
                <a:spcPts val="893"/>
              </a:spcBef>
              <a:buNone/>
            </a:pPr>
            <a:r>
              <a:rPr lang="en-US" sz="1600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Notation for Spreadsheet Values</a:t>
            </a:r>
            <a:endParaRPr lang="en-US" sz="1600" dirty="0"/>
          </a:p>
        </p:txBody>
      </p:sp>
      <p:sp>
        <p:nvSpPr>
          <p:cNvPr id="19" name="Text 17"/>
          <p:cNvSpPr/>
          <p:nvPr/>
        </p:nvSpPr>
        <p:spPr>
          <a:xfrm>
            <a:off x="2805148" y="4217384"/>
            <a:ext cx="201168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853"/>
              </a:spcBef>
              <a:buNone/>
            </a:pPr>
            <a:r>
              <a:rPr lang="en-US" sz="14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To know how many significant figures to set, use these criteria:</a:t>
            </a:r>
            <a:endParaRPr lang="en-US" sz="1400" dirty="0"/>
          </a:p>
          <a:p>
            <a:pPr marL="0" indent="0" algn="l">
              <a:lnSpc>
                <a:spcPct val="90000"/>
              </a:lnSpc>
              <a:spcBef>
                <a:spcPts val="853"/>
              </a:spcBef>
              <a:buNone/>
            </a:pPr>
            <a:r>
              <a:rPr lang="en-US" sz="14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- Check the limit of quantification (LOQ) of the method.</a:t>
            </a:r>
            <a:endParaRPr lang="en-US" sz="1400" dirty="0"/>
          </a:p>
          <a:p>
            <a:pPr marL="0" indent="0" algn="l">
              <a:lnSpc>
                <a:spcPct val="90000"/>
              </a:lnSpc>
              <a:spcBef>
                <a:spcPts val="853"/>
              </a:spcBef>
              <a:buNone/>
            </a:pPr>
            <a:r>
              <a:rPr lang="en-US" sz="14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- Add one digit to the right of the reading from measurement device and count significant figures.</a:t>
            </a:r>
            <a:endParaRPr lang="en-US" sz="1400" dirty="0"/>
          </a:p>
        </p:txBody>
      </p:sp>
      <p:sp>
        <p:nvSpPr>
          <p:cNvPr id="20" name="Text 18"/>
          <p:cNvSpPr/>
          <p:nvPr/>
        </p:nvSpPr>
        <p:spPr>
          <a:xfrm>
            <a:off x="2805146" y="3269315"/>
            <a:ext cx="201168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20000"/>
              </a:lnSpc>
              <a:spcBef>
                <a:spcPts val="893"/>
              </a:spcBef>
              <a:buNone/>
            </a:pPr>
            <a:r>
              <a:rPr lang="en-US" sz="1600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Determining Significant Figures</a:t>
            </a:r>
            <a:endParaRPr lang="en-US" sz="1600" dirty="0"/>
          </a:p>
        </p:txBody>
      </p:sp>
      <p:sp>
        <p:nvSpPr>
          <p:cNvPr id="21" name="Text 19"/>
          <p:cNvSpPr/>
          <p:nvPr/>
        </p:nvSpPr>
        <p:spPr>
          <a:xfrm>
            <a:off x="502919" y="3269470"/>
            <a:ext cx="201168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20000"/>
              </a:lnSpc>
              <a:spcBef>
                <a:spcPts val="893"/>
              </a:spcBef>
              <a:buNone/>
            </a:pPr>
            <a:r>
              <a:rPr lang="en-US" sz="1600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Significant Figures Application</a:t>
            </a:r>
            <a:endParaRPr lang="en-US" sz="1600" dirty="0"/>
          </a:p>
        </p:txBody>
      </p:sp>
      <p:sp>
        <p:nvSpPr>
          <p:cNvPr id="22" name="Text 20"/>
          <p:cNvSpPr/>
          <p:nvPr/>
        </p:nvSpPr>
        <p:spPr>
          <a:xfrm>
            <a:off x="502922" y="4213844"/>
            <a:ext cx="201168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ct val="90000"/>
              </a:lnSpc>
              <a:spcBef>
                <a:spcPts val="853"/>
              </a:spcBef>
            </a:pPr>
            <a:r>
              <a:rPr lang="en-US" sz="14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Each measurement and the results of computations should be reported using </a:t>
            </a:r>
            <a:r>
              <a:rPr lang="en-US" sz="14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the same number </a:t>
            </a:r>
            <a:r>
              <a:rPr lang="en-US" sz="14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of significant figures.</a:t>
            </a:r>
            <a:endParaRPr lang="en-US" sz="1400" dirty="0"/>
          </a:p>
        </p:txBody>
      </p:sp>
      <p:sp>
        <p:nvSpPr>
          <p:cNvPr id="24" name="Text 22"/>
          <p:cNvSpPr/>
          <p:nvPr/>
        </p:nvSpPr>
        <p:spPr>
          <a:xfrm>
            <a:off x="502919" y="172338"/>
            <a:ext cx="73152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3" name="Text 1"/>
          <p:cNvSpPr/>
          <p:nvPr/>
        </p:nvSpPr>
        <p:spPr>
          <a:xfrm>
            <a:off x="783604" y="6508085"/>
            <a:ext cx="576072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2"/>
          <p:cNvSpPr/>
          <p:nvPr/>
        </p:nvSpPr>
        <p:spPr>
          <a:xfrm>
            <a:off x="502920" y="6508085"/>
            <a:ext cx="18288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800" dirty="0">
                <a:solidFill>
                  <a:srgbClr val="888888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1</a:t>
            </a:r>
            <a:endParaRPr lang="en-US" sz="800" dirty="0"/>
          </a:p>
        </p:txBody>
      </p:sp>
      <p:sp>
        <p:nvSpPr>
          <p:cNvPr id="5" name="Text 3"/>
          <p:cNvSpPr/>
          <p:nvPr/>
        </p:nvSpPr>
        <p:spPr>
          <a:xfrm>
            <a:off x="7175974" y="725631"/>
            <a:ext cx="6675120" cy="6675120"/>
          </a:xfrm>
          <a:custGeom>
            <a:avLst/>
            <a:gdLst/>
            <a:ahLst/>
            <a:cxnLst/>
            <a:rect l="l" t="t" r="r" b="b"/>
            <a:pathLst>
              <a:path w="6675120" h="6675120">
                <a:moveTo>
                  <a:pt x="0" y="3337560"/>
                </a:moveTo>
                <a:cubicBezTo>
                  <a:pt x="0" y="1494292"/>
                  <a:pt x="1494292" y="0"/>
                  <a:pt x="3337560" y="0"/>
                </a:cubicBezTo>
                <a:cubicBezTo>
                  <a:pt x="5180828" y="0"/>
                  <a:pt x="6675120" y="1494292"/>
                  <a:pt x="6675120" y="3337560"/>
                </a:cubicBezTo>
                <a:cubicBezTo>
                  <a:pt x="6675120" y="5180828"/>
                  <a:pt x="5180828" y="6675120"/>
                  <a:pt x="3337560" y="6675120"/>
                </a:cubicBezTo>
                <a:cubicBezTo>
                  <a:pt x="1494292" y="6675120"/>
                  <a:pt x="0" y="5180828"/>
                  <a:pt x="0" y="3337560"/>
                </a:cubicBezTo>
              </a:path>
            </a:pathLst>
          </a:cu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6" name="Text 4"/>
          <p:cNvSpPr/>
          <p:nvPr/>
        </p:nvSpPr>
        <p:spPr>
          <a:xfrm>
            <a:off x="5139712" y="1217584"/>
            <a:ext cx="365158" cy="191854"/>
          </a:xfrm>
          <a:custGeom>
            <a:avLst/>
            <a:gdLst/>
            <a:ahLst/>
            <a:cxnLst/>
            <a:rect l="l" t="t" r="r" b="b"/>
            <a:pathLst>
              <a:path w="365158" h="191854">
                <a:moveTo>
                  <a:pt x="58137" y="184932"/>
                </a:moveTo>
                <a:cubicBezTo>
                  <a:pt x="51491" y="184932"/>
                  <a:pt x="44849" y="183547"/>
                  <a:pt x="38203" y="180778"/>
                </a:cubicBezTo>
                <a:cubicBezTo>
                  <a:pt x="12178" y="169704"/>
                  <a:pt x="0" y="139806"/>
                  <a:pt x="11072" y="113781"/>
                </a:cubicBezTo>
                <a:cubicBezTo>
                  <a:pt x="40142" y="44570"/>
                  <a:pt x="107415" y="-2"/>
                  <a:pt x="182437" y="-2"/>
                </a:cubicBezTo>
                <a:cubicBezTo>
                  <a:pt x="257462" y="-2"/>
                  <a:pt x="324735" y="44569"/>
                  <a:pt x="354079" y="113781"/>
                </a:cubicBezTo>
                <a:cubicBezTo>
                  <a:pt x="365154" y="139804"/>
                  <a:pt x="352973" y="169981"/>
                  <a:pt x="326948" y="180778"/>
                </a:cubicBezTo>
                <a:cubicBezTo>
                  <a:pt x="300923" y="191852"/>
                  <a:pt x="270750" y="179671"/>
                  <a:pt x="259952" y="153648"/>
                </a:cubicBezTo>
                <a:cubicBezTo>
                  <a:pt x="246664" y="122641"/>
                  <a:pt x="216210" y="102431"/>
                  <a:pt x="182437" y="102431"/>
                </a:cubicBezTo>
                <a:cubicBezTo>
                  <a:pt x="148663" y="102431"/>
                  <a:pt x="118487" y="122641"/>
                  <a:pt x="105198" y="153648"/>
                </a:cubicBezTo>
                <a:cubicBezTo>
                  <a:pt x="97169" y="173027"/>
                  <a:pt x="78067" y="184932"/>
                  <a:pt x="58133" y="184932"/>
                </a:cubicBezTo>
                <a:lnTo>
                  <a:pt x="58137" y="184932"/>
                </a:lnTo>
              </a:path>
            </a:pathLst>
          </a:custGeom>
          <a:solidFill>
            <a:srgbClr val="BFE5FF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8" name="Text 6"/>
          <p:cNvSpPr/>
          <p:nvPr/>
        </p:nvSpPr>
        <p:spPr>
          <a:xfrm>
            <a:off x="612434" y="2007281"/>
            <a:ext cx="6035040" cy="3435164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marL="0" indent="0" algn="l">
              <a:lnSpc>
                <a:spcPct val="100000"/>
              </a:lnSpc>
              <a:spcBef>
                <a:spcPts val="948"/>
              </a:spcBef>
              <a:buNone/>
            </a:pPr>
            <a:r>
              <a:rPr lang="en-US" sz="5121" dirty="0">
                <a:solidFill>
                  <a:srgbClr val="003860"/>
                </a:solidFill>
                <a:latin typeface="Lexend Deca Regular" pitchFamily="34" charset="0"/>
                <a:ea typeface="Lexend Deca Regular" pitchFamily="34" charset="-122"/>
                <a:cs typeface="Lexend Deca Regular" pitchFamily="34" charset="-120"/>
              </a:rPr>
              <a:t>Effective Data Presentation: Tables, Significant Figures, and Equations</a:t>
            </a:r>
            <a:endParaRPr lang="en-US" sz="5121" dirty="0"/>
          </a:p>
        </p:txBody>
      </p:sp>
      <p:sp>
        <p:nvSpPr>
          <p:cNvPr id="9" name="Text 7"/>
          <p:cNvSpPr/>
          <p:nvPr/>
        </p:nvSpPr>
        <p:spPr>
          <a:xfrm>
            <a:off x="606674" y="5572568"/>
            <a:ext cx="603504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10000"/>
              </a:lnSpc>
              <a:spcBef>
                <a:spcPts val="1000"/>
              </a:spcBef>
              <a:buNone/>
            </a:pPr>
            <a:r>
              <a:rPr lang="en-US" sz="1600" dirty="0">
                <a:solidFill>
                  <a:srgbClr val="3B3838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Guidelines for Organising, Calculating, and Reporting Scientific Data Accurately</a:t>
            </a:r>
            <a:endParaRPr lang="en-US" sz="1600" dirty="0"/>
          </a:p>
        </p:txBody>
      </p:sp>
      <p:sp>
        <p:nvSpPr>
          <p:cNvPr id="12" name="Text 10"/>
          <p:cNvSpPr/>
          <p:nvPr/>
        </p:nvSpPr>
        <p:spPr>
          <a:xfrm>
            <a:off x="606674" y="172338"/>
            <a:ext cx="73152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3" name="Text 1"/>
          <p:cNvSpPr/>
          <p:nvPr/>
        </p:nvSpPr>
        <p:spPr>
          <a:xfrm>
            <a:off x="783604" y="6508085"/>
            <a:ext cx="576072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2"/>
          <p:cNvSpPr/>
          <p:nvPr/>
        </p:nvSpPr>
        <p:spPr>
          <a:xfrm>
            <a:off x="502920" y="6508085"/>
            <a:ext cx="18288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800" dirty="0">
                <a:solidFill>
                  <a:srgbClr val="888888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10</a:t>
            </a:r>
            <a:endParaRPr lang="en-US" sz="800" dirty="0"/>
          </a:p>
        </p:txBody>
      </p:sp>
      <p:sp>
        <p:nvSpPr>
          <p:cNvPr id="5" name="Text 3"/>
          <p:cNvSpPr/>
          <p:nvPr/>
        </p:nvSpPr>
        <p:spPr>
          <a:xfrm>
            <a:off x="502920" y="1796007"/>
            <a:ext cx="8636478" cy="7896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buNone/>
            </a:pPr>
            <a:r>
              <a:rPr lang="en-US" sz="4800" dirty="0">
                <a:solidFill>
                  <a:srgbClr val="003860"/>
                </a:solidFill>
                <a:latin typeface="Lexend Deca Regular" pitchFamily="34" charset="0"/>
                <a:ea typeface="Lexend Deca Regular" pitchFamily="34" charset="-122"/>
                <a:cs typeface="Lexend Deca Regular" pitchFamily="34" charset="-120"/>
              </a:rPr>
              <a:t>Introduction to Tables</a:t>
            </a:r>
            <a:endParaRPr lang="en-US" sz="4800" dirty="0"/>
          </a:p>
        </p:txBody>
      </p:sp>
      <p:sp>
        <p:nvSpPr>
          <p:cNvPr id="9" name="Text 7"/>
          <p:cNvSpPr/>
          <p:nvPr/>
        </p:nvSpPr>
        <p:spPr>
          <a:xfrm>
            <a:off x="6748801" y="411480"/>
            <a:ext cx="365158" cy="191854"/>
          </a:xfrm>
          <a:custGeom>
            <a:avLst/>
            <a:gdLst/>
            <a:ahLst/>
            <a:cxnLst/>
            <a:rect l="l" t="t" r="r" b="b"/>
            <a:pathLst>
              <a:path w="365158" h="191854">
                <a:moveTo>
                  <a:pt x="58137" y="184932"/>
                </a:moveTo>
                <a:cubicBezTo>
                  <a:pt x="51491" y="184932"/>
                  <a:pt x="44849" y="183547"/>
                  <a:pt x="38203" y="180778"/>
                </a:cubicBezTo>
                <a:cubicBezTo>
                  <a:pt x="12178" y="169705"/>
                  <a:pt x="0" y="139806"/>
                  <a:pt x="11072" y="113781"/>
                </a:cubicBezTo>
                <a:cubicBezTo>
                  <a:pt x="40142" y="44570"/>
                  <a:pt x="107415" y="-2"/>
                  <a:pt x="182437" y="-2"/>
                </a:cubicBezTo>
                <a:cubicBezTo>
                  <a:pt x="257462" y="-2"/>
                  <a:pt x="324735" y="44570"/>
                  <a:pt x="354079" y="113781"/>
                </a:cubicBezTo>
                <a:cubicBezTo>
                  <a:pt x="365154" y="139804"/>
                  <a:pt x="352973" y="169981"/>
                  <a:pt x="326948" y="180778"/>
                </a:cubicBezTo>
                <a:cubicBezTo>
                  <a:pt x="300923" y="191852"/>
                  <a:pt x="270750" y="179671"/>
                  <a:pt x="259952" y="153648"/>
                </a:cubicBezTo>
                <a:cubicBezTo>
                  <a:pt x="246664" y="122641"/>
                  <a:pt x="216210" y="102431"/>
                  <a:pt x="182437" y="102431"/>
                </a:cubicBezTo>
                <a:cubicBezTo>
                  <a:pt x="148663" y="102431"/>
                  <a:pt x="118487" y="122641"/>
                  <a:pt x="105198" y="153648"/>
                </a:cubicBezTo>
                <a:cubicBezTo>
                  <a:pt x="97169" y="173028"/>
                  <a:pt x="78067" y="184932"/>
                  <a:pt x="58133" y="184932"/>
                </a:cubicBezTo>
                <a:lnTo>
                  <a:pt x="58137" y="184932"/>
                </a:lnTo>
              </a:path>
            </a:pathLst>
          </a:custGeom>
          <a:solidFill>
            <a:srgbClr val="0070C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2" name="Text 10"/>
          <p:cNvSpPr/>
          <p:nvPr/>
        </p:nvSpPr>
        <p:spPr>
          <a:xfrm>
            <a:off x="5898579" y="3605854"/>
            <a:ext cx="4846320" cy="2192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10000"/>
              </a:lnSpc>
              <a:spcBef>
                <a:spcPts val="1400"/>
              </a:spcBef>
              <a:buNone/>
            </a:pPr>
            <a:r>
              <a:rPr lang="en-US" sz="16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Tables are structured arrangements of data organised into rows and columns.</a:t>
            </a:r>
            <a:endParaRPr lang="en-US" sz="1600" dirty="0"/>
          </a:p>
          <a:p>
            <a:pPr marL="0" indent="0" algn="l">
              <a:lnSpc>
                <a:spcPct val="110000"/>
              </a:lnSpc>
              <a:spcBef>
                <a:spcPts val="1400"/>
              </a:spcBef>
              <a:buNone/>
            </a:pPr>
            <a:r>
              <a:rPr lang="en-US" sz="16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The grid format of tables makes information easy to read, compare, and analyse.</a:t>
            </a:r>
            <a:endParaRPr lang="en-US" sz="1600" dirty="0"/>
          </a:p>
        </p:txBody>
      </p:sp>
      <p:sp>
        <p:nvSpPr>
          <p:cNvPr id="13" name="Text 11"/>
          <p:cNvSpPr/>
          <p:nvPr/>
        </p:nvSpPr>
        <p:spPr>
          <a:xfrm>
            <a:off x="5898579" y="2971800"/>
            <a:ext cx="484632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800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Structure of Tables</a:t>
            </a:r>
            <a:endParaRPr lang="en-US" sz="1800" dirty="0"/>
          </a:p>
        </p:txBody>
      </p:sp>
      <p:sp>
        <p:nvSpPr>
          <p:cNvPr id="14" name="Text 12"/>
          <p:cNvSpPr/>
          <p:nvPr/>
        </p:nvSpPr>
        <p:spPr>
          <a:xfrm>
            <a:off x="502919" y="3605854"/>
            <a:ext cx="4846320" cy="2192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10000"/>
              </a:lnSpc>
              <a:spcBef>
                <a:spcPts val="1400"/>
              </a:spcBef>
              <a:buNone/>
            </a:pPr>
            <a:r>
              <a:rPr lang="en-US" sz="16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Tables are used to present comparative data, statistics, schedules, pricing information, research results, contact lists, or any information that benefits from organized categorisation.</a:t>
            </a:r>
            <a:endParaRPr lang="en-US" sz="1600" dirty="0"/>
          </a:p>
          <a:p>
            <a:pPr marL="0" indent="0" algn="l">
              <a:lnSpc>
                <a:spcPct val="110000"/>
              </a:lnSpc>
              <a:spcBef>
                <a:spcPts val="1400"/>
              </a:spcBef>
              <a:buNone/>
            </a:pPr>
            <a:r>
              <a:rPr lang="en-US" sz="16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They are particularly useful to show relationships between different types of data or when readers need to quickly locate specific information.</a:t>
            </a:r>
            <a:endParaRPr lang="en-US" sz="1600" dirty="0"/>
          </a:p>
        </p:txBody>
      </p:sp>
      <p:sp>
        <p:nvSpPr>
          <p:cNvPr id="15" name="Text 13"/>
          <p:cNvSpPr/>
          <p:nvPr/>
        </p:nvSpPr>
        <p:spPr>
          <a:xfrm>
            <a:off x="502919" y="2971800"/>
            <a:ext cx="484632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800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Purpose of Tables</a:t>
            </a:r>
            <a:endParaRPr lang="en-US" sz="1800" dirty="0"/>
          </a:p>
        </p:txBody>
      </p:sp>
      <p:sp>
        <p:nvSpPr>
          <p:cNvPr id="17" name="Text 15"/>
          <p:cNvSpPr/>
          <p:nvPr/>
        </p:nvSpPr>
        <p:spPr>
          <a:xfrm>
            <a:off x="502919" y="172338"/>
            <a:ext cx="73152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3" name="Text 1"/>
          <p:cNvSpPr/>
          <p:nvPr/>
        </p:nvSpPr>
        <p:spPr>
          <a:xfrm>
            <a:off x="783604" y="6508085"/>
            <a:ext cx="576072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2"/>
          <p:cNvSpPr/>
          <p:nvPr/>
        </p:nvSpPr>
        <p:spPr>
          <a:xfrm>
            <a:off x="502920" y="6508085"/>
            <a:ext cx="18288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800" dirty="0">
                <a:solidFill>
                  <a:srgbClr val="888888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11</a:t>
            </a:r>
            <a:endParaRPr lang="en-US" sz="800" dirty="0"/>
          </a:p>
        </p:txBody>
      </p:sp>
      <p:sp>
        <p:nvSpPr>
          <p:cNvPr id="5" name="Text 3"/>
          <p:cNvSpPr/>
          <p:nvPr/>
        </p:nvSpPr>
        <p:spPr>
          <a:xfrm>
            <a:off x="502920" y="1796007"/>
            <a:ext cx="8636478" cy="94677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buNone/>
            </a:pPr>
            <a:r>
              <a:rPr lang="en-US" sz="4400" dirty="0">
                <a:solidFill>
                  <a:srgbClr val="003860"/>
                </a:solidFill>
                <a:latin typeface="Lexend Deca Regular" pitchFamily="34" charset="0"/>
                <a:ea typeface="Lexend Deca Regular" pitchFamily="34" charset="-122"/>
                <a:cs typeface="Lexend Deca Regular" pitchFamily="34" charset="-120"/>
              </a:rPr>
              <a:t>Components of Tables</a:t>
            </a:r>
            <a:endParaRPr lang="en-US" sz="4400" dirty="0"/>
          </a:p>
        </p:txBody>
      </p:sp>
      <p:sp>
        <p:nvSpPr>
          <p:cNvPr id="9" name="Text 7"/>
          <p:cNvSpPr/>
          <p:nvPr/>
        </p:nvSpPr>
        <p:spPr>
          <a:xfrm>
            <a:off x="6748801" y="411480"/>
            <a:ext cx="365158" cy="191854"/>
          </a:xfrm>
          <a:custGeom>
            <a:avLst/>
            <a:gdLst/>
            <a:ahLst/>
            <a:cxnLst/>
            <a:rect l="l" t="t" r="r" b="b"/>
            <a:pathLst>
              <a:path w="365158" h="191854">
                <a:moveTo>
                  <a:pt x="58137" y="184932"/>
                </a:moveTo>
                <a:cubicBezTo>
                  <a:pt x="51491" y="184932"/>
                  <a:pt x="44849" y="183547"/>
                  <a:pt x="38203" y="180778"/>
                </a:cubicBezTo>
                <a:cubicBezTo>
                  <a:pt x="12178" y="169705"/>
                  <a:pt x="0" y="139806"/>
                  <a:pt x="11072" y="113781"/>
                </a:cubicBezTo>
                <a:cubicBezTo>
                  <a:pt x="40142" y="44570"/>
                  <a:pt x="107415" y="-2"/>
                  <a:pt x="182437" y="-2"/>
                </a:cubicBezTo>
                <a:cubicBezTo>
                  <a:pt x="257462" y="-2"/>
                  <a:pt x="324735" y="44570"/>
                  <a:pt x="354079" y="113781"/>
                </a:cubicBezTo>
                <a:cubicBezTo>
                  <a:pt x="365154" y="139804"/>
                  <a:pt x="352973" y="169981"/>
                  <a:pt x="326948" y="180778"/>
                </a:cubicBezTo>
                <a:cubicBezTo>
                  <a:pt x="300923" y="191852"/>
                  <a:pt x="270750" y="179671"/>
                  <a:pt x="259952" y="153648"/>
                </a:cubicBezTo>
                <a:cubicBezTo>
                  <a:pt x="246664" y="122641"/>
                  <a:pt x="216210" y="102431"/>
                  <a:pt x="182437" y="102431"/>
                </a:cubicBezTo>
                <a:cubicBezTo>
                  <a:pt x="148663" y="102431"/>
                  <a:pt x="118487" y="122641"/>
                  <a:pt x="105198" y="153648"/>
                </a:cubicBezTo>
                <a:cubicBezTo>
                  <a:pt x="97169" y="173028"/>
                  <a:pt x="78067" y="184932"/>
                  <a:pt x="58133" y="184932"/>
                </a:cubicBezTo>
                <a:lnTo>
                  <a:pt x="58137" y="184932"/>
                </a:lnTo>
              </a:path>
            </a:pathLst>
          </a:custGeom>
          <a:solidFill>
            <a:srgbClr val="0070C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2" name="Text 10"/>
          <p:cNvSpPr/>
          <p:nvPr/>
        </p:nvSpPr>
        <p:spPr>
          <a:xfrm>
            <a:off x="9757526" y="4360095"/>
            <a:ext cx="160020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13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Row identifiers</a:t>
            </a:r>
            <a:r>
              <a:rPr lang="en-US" sz="13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, when included</a:t>
            </a:r>
            <a:r>
              <a:rPr lang="en-US" sz="13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, provide a way to uniquely identify and reference individual rows of the table.</a:t>
            </a:r>
            <a:endParaRPr lang="en-US" sz="1300" dirty="0"/>
          </a:p>
        </p:txBody>
      </p:sp>
      <p:sp>
        <p:nvSpPr>
          <p:cNvPr id="13" name="Text 11"/>
          <p:cNvSpPr/>
          <p:nvPr/>
        </p:nvSpPr>
        <p:spPr>
          <a:xfrm>
            <a:off x="9757526" y="3768559"/>
            <a:ext cx="16002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20000"/>
              </a:lnSpc>
              <a:spcBef>
                <a:spcPts val="1000"/>
              </a:spcBef>
              <a:buNone/>
            </a:pPr>
            <a:r>
              <a:rPr lang="en-US" sz="1400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Row Identifiers</a:t>
            </a:r>
            <a:endParaRPr lang="en-US" sz="1400" dirty="0"/>
          </a:p>
        </p:txBody>
      </p:sp>
      <p:sp>
        <p:nvSpPr>
          <p:cNvPr id="14" name="Text 12"/>
          <p:cNvSpPr/>
          <p:nvPr/>
        </p:nvSpPr>
        <p:spPr>
          <a:xfrm>
            <a:off x="9757526" y="3186826"/>
            <a:ext cx="365760" cy="325120"/>
          </a:xfrm>
          <a:custGeom>
            <a:avLst/>
            <a:gdLst/>
            <a:ahLst/>
            <a:cxnLst/>
            <a:rect l="l" t="t" r="r" b="b"/>
            <a:pathLst>
              <a:path w="365760" h="325120">
                <a:moveTo>
                  <a:pt x="162558" y="0"/>
                </a:moveTo>
                <a:cubicBezTo>
                  <a:pt x="151319" y="0"/>
                  <a:pt x="142237" y="9081"/>
                  <a:pt x="142237" y="20320"/>
                </a:cubicBezTo>
                <a:lnTo>
                  <a:pt x="142237" y="60960"/>
                </a:lnTo>
                <a:cubicBezTo>
                  <a:pt x="142237" y="72199"/>
                  <a:pt x="151319" y="81280"/>
                  <a:pt x="162558" y="81280"/>
                </a:cubicBezTo>
                <a:lnTo>
                  <a:pt x="203198" y="81280"/>
                </a:lnTo>
                <a:cubicBezTo>
                  <a:pt x="214438" y="81280"/>
                  <a:pt x="223520" y="72199"/>
                  <a:pt x="223520" y="60960"/>
                </a:cubicBezTo>
                <a:lnTo>
                  <a:pt x="223520" y="20320"/>
                </a:lnTo>
                <a:cubicBezTo>
                  <a:pt x="223520" y="9081"/>
                  <a:pt x="214438" y="0"/>
                  <a:pt x="203198" y="0"/>
                </a:cubicBezTo>
                <a:lnTo>
                  <a:pt x="162558" y="0"/>
                </a:lnTo>
                <a:moveTo>
                  <a:pt x="121919" y="40640"/>
                </a:moveTo>
                <a:lnTo>
                  <a:pt x="40640" y="40640"/>
                </a:lnTo>
                <a:cubicBezTo>
                  <a:pt x="18226" y="40640"/>
                  <a:pt x="0" y="58863"/>
                  <a:pt x="0" y="81280"/>
                </a:cubicBezTo>
                <a:lnTo>
                  <a:pt x="0" y="284480"/>
                </a:lnTo>
                <a:cubicBezTo>
                  <a:pt x="0" y="306897"/>
                  <a:pt x="18226" y="325120"/>
                  <a:pt x="40640" y="325120"/>
                </a:cubicBezTo>
                <a:lnTo>
                  <a:pt x="325120" y="325120"/>
                </a:lnTo>
                <a:cubicBezTo>
                  <a:pt x="347534" y="325120"/>
                  <a:pt x="365760" y="306897"/>
                  <a:pt x="365760" y="284480"/>
                </a:cubicBezTo>
                <a:lnTo>
                  <a:pt x="365760" y="81280"/>
                </a:lnTo>
                <a:cubicBezTo>
                  <a:pt x="365760" y="58863"/>
                  <a:pt x="347534" y="40640"/>
                  <a:pt x="325120" y="40640"/>
                </a:cubicBezTo>
                <a:lnTo>
                  <a:pt x="243841" y="40640"/>
                </a:lnTo>
                <a:lnTo>
                  <a:pt x="243841" y="71120"/>
                </a:lnTo>
                <a:lnTo>
                  <a:pt x="325120" y="71120"/>
                </a:lnTo>
                <a:cubicBezTo>
                  <a:pt x="330709" y="71120"/>
                  <a:pt x="335281" y="75691"/>
                  <a:pt x="335281" y="81280"/>
                </a:cubicBezTo>
                <a:lnTo>
                  <a:pt x="335281" y="284480"/>
                </a:lnTo>
                <a:cubicBezTo>
                  <a:pt x="335281" y="290069"/>
                  <a:pt x="330709" y="294640"/>
                  <a:pt x="325120" y="294640"/>
                </a:cubicBezTo>
                <a:lnTo>
                  <a:pt x="40640" y="294640"/>
                </a:lnTo>
                <a:cubicBezTo>
                  <a:pt x="35051" y="294640"/>
                  <a:pt x="30479" y="290069"/>
                  <a:pt x="30479" y="284480"/>
                </a:cubicBezTo>
                <a:lnTo>
                  <a:pt x="30479" y="81280"/>
                </a:lnTo>
                <a:cubicBezTo>
                  <a:pt x="30479" y="75691"/>
                  <a:pt x="35051" y="71120"/>
                  <a:pt x="40640" y="71120"/>
                </a:cubicBezTo>
                <a:lnTo>
                  <a:pt x="121919" y="71120"/>
                </a:lnTo>
                <a:lnTo>
                  <a:pt x="121919" y="40640"/>
                </a:lnTo>
                <a:moveTo>
                  <a:pt x="182880" y="193040"/>
                </a:moveTo>
                <a:cubicBezTo>
                  <a:pt x="205323" y="193040"/>
                  <a:pt x="223520" y="174846"/>
                  <a:pt x="223520" y="152400"/>
                </a:cubicBezTo>
                <a:cubicBezTo>
                  <a:pt x="223520" y="129954"/>
                  <a:pt x="205323" y="111760"/>
                  <a:pt x="182880" y="111760"/>
                </a:cubicBezTo>
                <a:cubicBezTo>
                  <a:pt x="160437" y="111760"/>
                  <a:pt x="142240" y="129954"/>
                  <a:pt x="142240" y="152400"/>
                </a:cubicBezTo>
                <a:cubicBezTo>
                  <a:pt x="142240" y="174846"/>
                  <a:pt x="160437" y="193040"/>
                  <a:pt x="182880" y="193040"/>
                </a:cubicBezTo>
                <a:moveTo>
                  <a:pt x="162558" y="213360"/>
                </a:moveTo>
                <a:cubicBezTo>
                  <a:pt x="134490" y="213360"/>
                  <a:pt x="111758" y="236092"/>
                  <a:pt x="111758" y="264160"/>
                </a:cubicBezTo>
                <a:cubicBezTo>
                  <a:pt x="111758" y="269749"/>
                  <a:pt x="116330" y="274320"/>
                  <a:pt x="121919" y="274320"/>
                </a:cubicBezTo>
                <a:lnTo>
                  <a:pt x="243838" y="274320"/>
                </a:lnTo>
                <a:cubicBezTo>
                  <a:pt x="249426" y="274320"/>
                  <a:pt x="253998" y="269749"/>
                  <a:pt x="253998" y="264160"/>
                </a:cubicBezTo>
                <a:cubicBezTo>
                  <a:pt x="253998" y="236092"/>
                  <a:pt x="231266" y="213360"/>
                  <a:pt x="203198" y="213360"/>
                </a:cubicBezTo>
                <a:lnTo>
                  <a:pt x="162558" y="213360"/>
                </a:lnTo>
              </a:path>
            </a:pathLst>
          </a:custGeom>
          <a:solidFill>
            <a:srgbClr val="00386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5" name="Text 13"/>
          <p:cNvSpPr/>
          <p:nvPr/>
        </p:nvSpPr>
        <p:spPr>
          <a:xfrm>
            <a:off x="7952324" y="3166506"/>
            <a:ext cx="274320" cy="365760"/>
          </a:xfrm>
          <a:custGeom>
            <a:avLst/>
            <a:gdLst/>
            <a:ahLst/>
            <a:cxnLst/>
            <a:rect l="l" t="t" r="r" b="b"/>
            <a:pathLst>
              <a:path w="274320" h="365760">
                <a:moveTo>
                  <a:pt x="200026" y="45720"/>
                </a:moveTo>
                <a:lnTo>
                  <a:pt x="228602" y="45720"/>
                </a:lnTo>
                <a:cubicBezTo>
                  <a:pt x="253820" y="45720"/>
                  <a:pt x="274323" y="66221"/>
                  <a:pt x="274323" y="91440"/>
                </a:cubicBezTo>
                <a:lnTo>
                  <a:pt x="274323" y="320040"/>
                </a:lnTo>
                <a:cubicBezTo>
                  <a:pt x="274323" y="345259"/>
                  <a:pt x="253820" y="365760"/>
                  <a:pt x="228602" y="365760"/>
                </a:cubicBezTo>
                <a:lnTo>
                  <a:pt x="45721" y="365760"/>
                </a:lnTo>
                <a:cubicBezTo>
                  <a:pt x="20503" y="365760"/>
                  <a:pt x="0" y="345259"/>
                  <a:pt x="0" y="320040"/>
                </a:cubicBezTo>
                <a:lnTo>
                  <a:pt x="0" y="91440"/>
                </a:lnTo>
                <a:cubicBezTo>
                  <a:pt x="0" y="66221"/>
                  <a:pt x="20503" y="45720"/>
                  <a:pt x="45721" y="45720"/>
                </a:cubicBezTo>
                <a:lnTo>
                  <a:pt x="74297" y="45720"/>
                </a:lnTo>
                <a:lnTo>
                  <a:pt x="81155" y="45720"/>
                </a:lnTo>
                <a:cubicBezTo>
                  <a:pt x="86441" y="19645"/>
                  <a:pt x="109517" y="0"/>
                  <a:pt x="137163" y="0"/>
                </a:cubicBezTo>
                <a:cubicBezTo>
                  <a:pt x="164809" y="0"/>
                  <a:pt x="187885" y="19645"/>
                  <a:pt x="193171" y="45720"/>
                </a:cubicBezTo>
                <a:lnTo>
                  <a:pt x="200026" y="45720"/>
                </a:lnTo>
                <a:moveTo>
                  <a:pt x="45721" y="80010"/>
                </a:moveTo>
                <a:cubicBezTo>
                  <a:pt x="39434" y="80010"/>
                  <a:pt x="34290" y="85153"/>
                  <a:pt x="34290" y="91440"/>
                </a:cubicBezTo>
                <a:lnTo>
                  <a:pt x="34290" y="320040"/>
                </a:lnTo>
                <a:cubicBezTo>
                  <a:pt x="34290" y="326327"/>
                  <a:pt x="39434" y="331470"/>
                  <a:pt x="45721" y="331470"/>
                </a:cubicBezTo>
                <a:lnTo>
                  <a:pt x="228602" y="331470"/>
                </a:lnTo>
                <a:cubicBezTo>
                  <a:pt x="234889" y="331470"/>
                  <a:pt x="240033" y="326327"/>
                  <a:pt x="240033" y="320040"/>
                </a:cubicBezTo>
                <a:lnTo>
                  <a:pt x="240033" y="91440"/>
                </a:lnTo>
                <a:cubicBezTo>
                  <a:pt x="240033" y="85153"/>
                  <a:pt x="234889" y="80010"/>
                  <a:pt x="228602" y="80010"/>
                </a:cubicBezTo>
                <a:lnTo>
                  <a:pt x="217171" y="80010"/>
                </a:lnTo>
                <a:lnTo>
                  <a:pt x="217171" y="97157"/>
                </a:lnTo>
                <a:cubicBezTo>
                  <a:pt x="217171" y="106659"/>
                  <a:pt x="209528" y="114304"/>
                  <a:pt x="200026" y="114304"/>
                </a:cubicBezTo>
                <a:lnTo>
                  <a:pt x="137160" y="114304"/>
                </a:lnTo>
                <a:lnTo>
                  <a:pt x="74294" y="114304"/>
                </a:lnTo>
                <a:cubicBezTo>
                  <a:pt x="64792" y="114304"/>
                  <a:pt x="57149" y="106659"/>
                  <a:pt x="57149" y="97160"/>
                </a:cubicBezTo>
                <a:lnTo>
                  <a:pt x="57149" y="80017"/>
                </a:lnTo>
                <a:lnTo>
                  <a:pt x="45721" y="80010"/>
                </a:lnTo>
                <a:moveTo>
                  <a:pt x="137160" y="74297"/>
                </a:moveTo>
                <a:cubicBezTo>
                  <a:pt x="146630" y="74297"/>
                  <a:pt x="154305" y="66619"/>
                  <a:pt x="154305" y="57154"/>
                </a:cubicBezTo>
                <a:cubicBezTo>
                  <a:pt x="154305" y="47684"/>
                  <a:pt x="146630" y="40010"/>
                  <a:pt x="137160" y="40010"/>
                </a:cubicBezTo>
                <a:cubicBezTo>
                  <a:pt x="127690" y="40010"/>
                  <a:pt x="120015" y="47688"/>
                  <a:pt x="120015" y="57157"/>
                </a:cubicBezTo>
                <a:cubicBezTo>
                  <a:pt x="120015" y="66627"/>
                  <a:pt x="127690" y="74304"/>
                  <a:pt x="137160" y="74304"/>
                </a:cubicBezTo>
                <a:lnTo>
                  <a:pt x="137160" y="74297"/>
                </a:lnTo>
              </a:path>
            </a:pathLst>
          </a:custGeom>
          <a:solidFill>
            <a:srgbClr val="00386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6" name="Text 14"/>
          <p:cNvSpPr/>
          <p:nvPr/>
        </p:nvSpPr>
        <p:spPr>
          <a:xfrm>
            <a:off x="7906604" y="4360095"/>
            <a:ext cx="160020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13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Each column has a header </a:t>
            </a:r>
            <a:r>
              <a:rPr lang="en-US" sz="13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that describes the </a:t>
            </a:r>
            <a:r>
              <a:rPr lang="en-US" sz="13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type of data or the meaning of the information presented in that column.</a:t>
            </a:r>
            <a:endParaRPr lang="en-US" sz="1300" dirty="0"/>
          </a:p>
        </p:txBody>
      </p:sp>
      <p:sp>
        <p:nvSpPr>
          <p:cNvPr id="17" name="Text 15"/>
          <p:cNvSpPr/>
          <p:nvPr/>
        </p:nvSpPr>
        <p:spPr>
          <a:xfrm>
            <a:off x="7906604" y="3768559"/>
            <a:ext cx="16002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20000"/>
              </a:lnSpc>
              <a:spcBef>
                <a:spcPts val="1000"/>
              </a:spcBef>
              <a:buNone/>
            </a:pPr>
            <a:r>
              <a:rPr lang="en-US" sz="1400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Column Headers</a:t>
            </a:r>
            <a:endParaRPr lang="en-US" sz="1400" dirty="0"/>
          </a:p>
        </p:txBody>
      </p:sp>
      <p:sp>
        <p:nvSpPr>
          <p:cNvPr id="18" name="Text 16"/>
          <p:cNvSpPr/>
          <p:nvPr/>
        </p:nvSpPr>
        <p:spPr>
          <a:xfrm>
            <a:off x="6055683" y="4360095"/>
            <a:ext cx="160020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3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Cells are the individual boxes formed at the intersection of rows and columns, each containing a piece of information.</a:t>
            </a:r>
            <a:endParaRPr lang="en-US" sz="1300" dirty="0"/>
          </a:p>
        </p:txBody>
      </p:sp>
      <p:sp>
        <p:nvSpPr>
          <p:cNvPr id="19" name="Text 17"/>
          <p:cNvSpPr/>
          <p:nvPr/>
        </p:nvSpPr>
        <p:spPr>
          <a:xfrm>
            <a:off x="6055683" y="3768559"/>
            <a:ext cx="16002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20000"/>
              </a:lnSpc>
              <a:spcBef>
                <a:spcPts val="1000"/>
              </a:spcBef>
              <a:buNone/>
            </a:pPr>
            <a:r>
              <a:rPr lang="en-US" sz="1400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Cells in Tables</a:t>
            </a:r>
            <a:endParaRPr lang="en-US" sz="1400" dirty="0"/>
          </a:p>
        </p:txBody>
      </p:sp>
      <p:sp>
        <p:nvSpPr>
          <p:cNvPr id="20" name="Text 18"/>
          <p:cNvSpPr/>
          <p:nvPr/>
        </p:nvSpPr>
        <p:spPr>
          <a:xfrm>
            <a:off x="6055683" y="3189366"/>
            <a:ext cx="365760" cy="320040"/>
          </a:xfrm>
          <a:custGeom>
            <a:avLst/>
            <a:gdLst/>
            <a:ahLst/>
            <a:cxnLst/>
            <a:rect l="l" t="t" r="r" b="b"/>
            <a:pathLst>
              <a:path w="365760" h="320040">
                <a:moveTo>
                  <a:pt x="34290" y="165736"/>
                </a:moveTo>
                <a:lnTo>
                  <a:pt x="34290" y="91442"/>
                </a:lnTo>
                <a:lnTo>
                  <a:pt x="165737" y="91442"/>
                </a:lnTo>
                <a:lnTo>
                  <a:pt x="165737" y="165736"/>
                </a:lnTo>
                <a:lnTo>
                  <a:pt x="34290" y="165736"/>
                </a:lnTo>
                <a:moveTo>
                  <a:pt x="34290" y="200025"/>
                </a:moveTo>
                <a:lnTo>
                  <a:pt x="165737" y="200025"/>
                </a:lnTo>
                <a:lnTo>
                  <a:pt x="165737" y="285751"/>
                </a:lnTo>
                <a:lnTo>
                  <a:pt x="45724" y="285751"/>
                </a:lnTo>
                <a:cubicBezTo>
                  <a:pt x="39436" y="285751"/>
                  <a:pt x="34294" y="280608"/>
                  <a:pt x="34294" y="274322"/>
                </a:cubicBezTo>
                <a:lnTo>
                  <a:pt x="34290" y="200025"/>
                </a:lnTo>
                <a:moveTo>
                  <a:pt x="200027" y="285751"/>
                </a:moveTo>
                <a:lnTo>
                  <a:pt x="200027" y="200025"/>
                </a:lnTo>
                <a:lnTo>
                  <a:pt x="331474" y="200025"/>
                </a:lnTo>
                <a:lnTo>
                  <a:pt x="331474" y="274319"/>
                </a:lnTo>
                <a:cubicBezTo>
                  <a:pt x="331474" y="280605"/>
                  <a:pt x="326331" y="285748"/>
                  <a:pt x="320044" y="285748"/>
                </a:cubicBezTo>
                <a:lnTo>
                  <a:pt x="200027" y="285751"/>
                </a:lnTo>
                <a:moveTo>
                  <a:pt x="331470" y="165736"/>
                </a:moveTo>
                <a:lnTo>
                  <a:pt x="200027" y="165736"/>
                </a:lnTo>
                <a:lnTo>
                  <a:pt x="200027" y="91442"/>
                </a:lnTo>
                <a:lnTo>
                  <a:pt x="331474" y="91442"/>
                </a:lnTo>
                <a:lnTo>
                  <a:pt x="331470" y="165736"/>
                </a:lnTo>
                <a:moveTo>
                  <a:pt x="45720" y="0"/>
                </a:moveTo>
                <a:cubicBezTo>
                  <a:pt x="20501" y="0"/>
                  <a:pt x="0" y="20502"/>
                  <a:pt x="0" y="45721"/>
                </a:cubicBezTo>
                <a:lnTo>
                  <a:pt x="0" y="274322"/>
                </a:lnTo>
                <a:cubicBezTo>
                  <a:pt x="0" y="299538"/>
                  <a:pt x="20501" y="320043"/>
                  <a:pt x="45720" y="320043"/>
                </a:cubicBezTo>
                <a:lnTo>
                  <a:pt x="320040" y="320043"/>
                </a:lnTo>
                <a:cubicBezTo>
                  <a:pt x="345259" y="320043"/>
                  <a:pt x="365760" y="299541"/>
                  <a:pt x="365760" y="274322"/>
                </a:cubicBezTo>
                <a:lnTo>
                  <a:pt x="365760" y="45721"/>
                </a:lnTo>
                <a:cubicBezTo>
                  <a:pt x="365760" y="20505"/>
                  <a:pt x="345259" y="0"/>
                  <a:pt x="320040" y="0"/>
                </a:cubicBezTo>
                <a:lnTo>
                  <a:pt x="45720" y="0"/>
                </a:lnTo>
              </a:path>
            </a:pathLst>
          </a:custGeom>
          <a:solidFill>
            <a:srgbClr val="00386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21" name="Text 19"/>
          <p:cNvSpPr/>
          <p:nvPr/>
        </p:nvSpPr>
        <p:spPr>
          <a:xfrm>
            <a:off x="4204762" y="4360095"/>
            <a:ext cx="160020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3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Columns are the vertical divisions in a table and group data under specific categories or descriptors.</a:t>
            </a:r>
            <a:endParaRPr lang="en-US" sz="1300" dirty="0"/>
          </a:p>
        </p:txBody>
      </p:sp>
      <p:sp>
        <p:nvSpPr>
          <p:cNvPr id="22" name="Text 20"/>
          <p:cNvSpPr/>
          <p:nvPr/>
        </p:nvSpPr>
        <p:spPr>
          <a:xfrm>
            <a:off x="4204762" y="3768559"/>
            <a:ext cx="16002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20000"/>
              </a:lnSpc>
              <a:spcBef>
                <a:spcPts val="1000"/>
              </a:spcBef>
              <a:buNone/>
            </a:pPr>
            <a:r>
              <a:rPr lang="en-US" sz="1400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Columns in Tables</a:t>
            </a:r>
            <a:endParaRPr lang="en-US" sz="1400" dirty="0"/>
          </a:p>
        </p:txBody>
      </p:sp>
      <p:sp>
        <p:nvSpPr>
          <p:cNvPr id="23" name="Text 21"/>
          <p:cNvSpPr/>
          <p:nvPr/>
        </p:nvSpPr>
        <p:spPr>
          <a:xfrm>
            <a:off x="4204762" y="3221370"/>
            <a:ext cx="365760" cy="256032"/>
          </a:xfrm>
          <a:custGeom>
            <a:avLst/>
            <a:gdLst/>
            <a:ahLst/>
            <a:cxnLst/>
            <a:rect l="l" t="t" r="r" b="b"/>
            <a:pathLst>
              <a:path w="365760" h="256032">
                <a:moveTo>
                  <a:pt x="256032" y="27431"/>
                </a:moveTo>
                <a:lnTo>
                  <a:pt x="256032" y="228598"/>
                </a:lnTo>
                <a:lnTo>
                  <a:pt x="329184" y="228598"/>
                </a:lnTo>
                <a:cubicBezTo>
                  <a:pt x="334213" y="228598"/>
                  <a:pt x="338328" y="224484"/>
                  <a:pt x="338328" y="219455"/>
                </a:cubicBezTo>
                <a:lnTo>
                  <a:pt x="338328" y="36574"/>
                </a:lnTo>
                <a:cubicBezTo>
                  <a:pt x="338328" y="31546"/>
                  <a:pt x="334213" y="27431"/>
                  <a:pt x="329184" y="27431"/>
                </a:cubicBezTo>
                <a:lnTo>
                  <a:pt x="256032" y="27431"/>
                </a:lnTo>
                <a:moveTo>
                  <a:pt x="228600" y="27431"/>
                </a:moveTo>
                <a:lnTo>
                  <a:pt x="137160" y="27431"/>
                </a:lnTo>
                <a:lnTo>
                  <a:pt x="137160" y="228598"/>
                </a:lnTo>
                <a:lnTo>
                  <a:pt x="228600" y="228598"/>
                </a:lnTo>
                <a:lnTo>
                  <a:pt x="228600" y="27431"/>
                </a:lnTo>
                <a:moveTo>
                  <a:pt x="109728" y="228601"/>
                </a:moveTo>
                <a:lnTo>
                  <a:pt x="109728" y="27434"/>
                </a:lnTo>
                <a:lnTo>
                  <a:pt x="36576" y="27434"/>
                </a:lnTo>
                <a:cubicBezTo>
                  <a:pt x="31547" y="27434"/>
                  <a:pt x="27432" y="31548"/>
                  <a:pt x="27432" y="36577"/>
                </a:cubicBezTo>
                <a:lnTo>
                  <a:pt x="27432" y="219458"/>
                </a:lnTo>
                <a:cubicBezTo>
                  <a:pt x="27432" y="224486"/>
                  <a:pt x="31547" y="228601"/>
                  <a:pt x="36576" y="228601"/>
                </a:cubicBezTo>
                <a:lnTo>
                  <a:pt x="109728" y="228601"/>
                </a:lnTo>
                <a:moveTo>
                  <a:pt x="0" y="36577"/>
                </a:moveTo>
                <a:cubicBezTo>
                  <a:pt x="0" y="16404"/>
                  <a:pt x="16401" y="0"/>
                  <a:pt x="36576" y="0"/>
                </a:cubicBezTo>
                <a:lnTo>
                  <a:pt x="329184" y="0"/>
                </a:lnTo>
                <a:cubicBezTo>
                  <a:pt x="349359" y="0"/>
                  <a:pt x="365760" y="16401"/>
                  <a:pt x="365760" y="36577"/>
                </a:cubicBezTo>
                <a:lnTo>
                  <a:pt x="365760" y="219458"/>
                </a:lnTo>
                <a:cubicBezTo>
                  <a:pt x="365760" y="239631"/>
                  <a:pt x="349359" y="256035"/>
                  <a:pt x="329184" y="256035"/>
                </a:cubicBezTo>
                <a:lnTo>
                  <a:pt x="36576" y="256035"/>
                </a:lnTo>
                <a:cubicBezTo>
                  <a:pt x="16401" y="256035"/>
                  <a:pt x="0" y="239633"/>
                  <a:pt x="0" y="219458"/>
                </a:cubicBezTo>
                <a:lnTo>
                  <a:pt x="0" y="36577"/>
                </a:lnTo>
              </a:path>
            </a:pathLst>
          </a:custGeom>
          <a:solidFill>
            <a:srgbClr val="00386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24" name="Text 22"/>
          <p:cNvSpPr/>
          <p:nvPr/>
        </p:nvSpPr>
        <p:spPr>
          <a:xfrm>
            <a:off x="2353841" y="4342767"/>
            <a:ext cx="160020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3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Rows represent horizontal lines of data within a table</a:t>
            </a:r>
            <a:r>
              <a:rPr lang="en-US" sz="13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. </a:t>
            </a:r>
          </a:p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3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Each </a:t>
            </a:r>
            <a:r>
              <a:rPr lang="en-US" sz="13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row encapsulates related data across multiple columns.</a:t>
            </a:r>
            <a:endParaRPr lang="en-US" sz="1300" dirty="0"/>
          </a:p>
        </p:txBody>
      </p:sp>
      <p:sp>
        <p:nvSpPr>
          <p:cNvPr id="25" name="Text 23"/>
          <p:cNvSpPr/>
          <p:nvPr/>
        </p:nvSpPr>
        <p:spPr>
          <a:xfrm>
            <a:off x="2353841" y="3768481"/>
            <a:ext cx="16002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20000"/>
              </a:lnSpc>
              <a:spcBef>
                <a:spcPts val="1000"/>
              </a:spcBef>
              <a:buNone/>
            </a:pPr>
            <a:r>
              <a:rPr lang="en-US" sz="1400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Rows in Tables</a:t>
            </a:r>
            <a:endParaRPr lang="en-US" sz="1400" dirty="0"/>
          </a:p>
        </p:txBody>
      </p:sp>
      <p:sp>
        <p:nvSpPr>
          <p:cNvPr id="26" name="Text 24"/>
          <p:cNvSpPr/>
          <p:nvPr/>
        </p:nvSpPr>
        <p:spPr>
          <a:xfrm>
            <a:off x="2353841" y="3159314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60" h="365760">
                <a:moveTo>
                  <a:pt x="71846" y="32659"/>
                </a:moveTo>
                <a:lnTo>
                  <a:pt x="71846" y="71846"/>
                </a:lnTo>
                <a:lnTo>
                  <a:pt x="32659" y="71846"/>
                </a:lnTo>
                <a:lnTo>
                  <a:pt x="32659" y="32659"/>
                </a:lnTo>
                <a:lnTo>
                  <a:pt x="71846" y="32659"/>
                </a:lnTo>
                <a:moveTo>
                  <a:pt x="32659" y="0"/>
                </a:moveTo>
                <a:cubicBezTo>
                  <a:pt x="14616" y="0"/>
                  <a:pt x="0" y="14616"/>
                  <a:pt x="0" y="32659"/>
                </a:cubicBezTo>
                <a:lnTo>
                  <a:pt x="0" y="71846"/>
                </a:lnTo>
                <a:cubicBezTo>
                  <a:pt x="0" y="89889"/>
                  <a:pt x="14616" y="104505"/>
                  <a:pt x="32659" y="104505"/>
                </a:cubicBezTo>
                <a:lnTo>
                  <a:pt x="71846" y="104505"/>
                </a:lnTo>
                <a:cubicBezTo>
                  <a:pt x="89889" y="104505"/>
                  <a:pt x="104505" y="89889"/>
                  <a:pt x="104505" y="71846"/>
                </a:cubicBezTo>
                <a:lnTo>
                  <a:pt x="104505" y="32659"/>
                </a:lnTo>
                <a:cubicBezTo>
                  <a:pt x="104505" y="14616"/>
                  <a:pt x="89889" y="0"/>
                  <a:pt x="71846" y="0"/>
                </a:cubicBezTo>
                <a:lnTo>
                  <a:pt x="32659" y="0"/>
                </a:lnTo>
                <a:moveTo>
                  <a:pt x="71846" y="163286"/>
                </a:moveTo>
                <a:lnTo>
                  <a:pt x="71846" y="202474"/>
                </a:lnTo>
                <a:lnTo>
                  <a:pt x="32659" y="202474"/>
                </a:lnTo>
                <a:lnTo>
                  <a:pt x="32659" y="163286"/>
                </a:lnTo>
                <a:lnTo>
                  <a:pt x="71846" y="163286"/>
                </a:lnTo>
                <a:moveTo>
                  <a:pt x="32659" y="130628"/>
                </a:moveTo>
                <a:cubicBezTo>
                  <a:pt x="14616" y="130628"/>
                  <a:pt x="0" y="145243"/>
                  <a:pt x="0" y="163286"/>
                </a:cubicBezTo>
                <a:lnTo>
                  <a:pt x="0" y="202474"/>
                </a:lnTo>
                <a:cubicBezTo>
                  <a:pt x="0" y="220517"/>
                  <a:pt x="14616" y="235133"/>
                  <a:pt x="32659" y="235133"/>
                </a:cubicBezTo>
                <a:lnTo>
                  <a:pt x="71846" y="235133"/>
                </a:lnTo>
                <a:cubicBezTo>
                  <a:pt x="89889" y="235133"/>
                  <a:pt x="104505" y="220517"/>
                  <a:pt x="104505" y="202474"/>
                </a:cubicBezTo>
                <a:lnTo>
                  <a:pt x="104505" y="163286"/>
                </a:lnTo>
                <a:cubicBezTo>
                  <a:pt x="104505" y="145243"/>
                  <a:pt x="89889" y="130628"/>
                  <a:pt x="71846" y="130628"/>
                </a:cubicBezTo>
                <a:lnTo>
                  <a:pt x="32659" y="130628"/>
                </a:lnTo>
                <a:moveTo>
                  <a:pt x="32659" y="293914"/>
                </a:moveTo>
                <a:lnTo>
                  <a:pt x="71846" y="293914"/>
                </a:lnTo>
                <a:lnTo>
                  <a:pt x="71846" y="333101"/>
                </a:lnTo>
                <a:lnTo>
                  <a:pt x="32659" y="333101"/>
                </a:lnTo>
                <a:lnTo>
                  <a:pt x="32659" y="293914"/>
                </a:lnTo>
                <a:moveTo>
                  <a:pt x="0" y="293914"/>
                </a:moveTo>
                <a:lnTo>
                  <a:pt x="0" y="333101"/>
                </a:lnTo>
                <a:cubicBezTo>
                  <a:pt x="0" y="351144"/>
                  <a:pt x="14616" y="365760"/>
                  <a:pt x="32659" y="365760"/>
                </a:cubicBezTo>
                <a:lnTo>
                  <a:pt x="71846" y="365760"/>
                </a:lnTo>
                <a:cubicBezTo>
                  <a:pt x="89889" y="365760"/>
                  <a:pt x="104505" y="351144"/>
                  <a:pt x="104505" y="333101"/>
                </a:cubicBezTo>
                <a:lnTo>
                  <a:pt x="104505" y="293914"/>
                </a:lnTo>
                <a:cubicBezTo>
                  <a:pt x="104505" y="275871"/>
                  <a:pt x="89889" y="261255"/>
                  <a:pt x="71846" y="261255"/>
                </a:cubicBezTo>
                <a:lnTo>
                  <a:pt x="32659" y="261255"/>
                </a:lnTo>
                <a:cubicBezTo>
                  <a:pt x="14616" y="261255"/>
                  <a:pt x="0" y="275871"/>
                  <a:pt x="0" y="293914"/>
                </a:cubicBezTo>
                <a:lnTo>
                  <a:pt x="0" y="293914"/>
                </a:lnTo>
                <a:moveTo>
                  <a:pt x="202474" y="32659"/>
                </a:moveTo>
                <a:lnTo>
                  <a:pt x="202474" y="71846"/>
                </a:lnTo>
                <a:lnTo>
                  <a:pt x="163286" y="71846"/>
                </a:lnTo>
                <a:lnTo>
                  <a:pt x="163286" y="32659"/>
                </a:lnTo>
                <a:lnTo>
                  <a:pt x="202474" y="32659"/>
                </a:lnTo>
                <a:moveTo>
                  <a:pt x="163286" y="0"/>
                </a:moveTo>
                <a:cubicBezTo>
                  <a:pt x="145243" y="0"/>
                  <a:pt x="130627" y="14616"/>
                  <a:pt x="130627" y="32659"/>
                </a:cubicBezTo>
                <a:lnTo>
                  <a:pt x="130627" y="71846"/>
                </a:lnTo>
                <a:cubicBezTo>
                  <a:pt x="130627" y="89889"/>
                  <a:pt x="145243" y="104505"/>
                  <a:pt x="163286" y="104505"/>
                </a:cubicBezTo>
                <a:lnTo>
                  <a:pt x="202474" y="104505"/>
                </a:lnTo>
                <a:cubicBezTo>
                  <a:pt x="220517" y="104505"/>
                  <a:pt x="235133" y="89889"/>
                  <a:pt x="235133" y="71846"/>
                </a:cubicBezTo>
                <a:lnTo>
                  <a:pt x="235133" y="32659"/>
                </a:lnTo>
                <a:cubicBezTo>
                  <a:pt x="235133" y="14616"/>
                  <a:pt x="220517" y="0"/>
                  <a:pt x="202474" y="0"/>
                </a:cubicBezTo>
                <a:lnTo>
                  <a:pt x="163286" y="0"/>
                </a:lnTo>
                <a:moveTo>
                  <a:pt x="163286" y="163286"/>
                </a:moveTo>
                <a:lnTo>
                  <a:pt x="202474" y="163286"/>
                </a:lnTo>
                <a:lnTo>
                  <a:pt x="202474" y="202474"/>
                </a:lnTo>
                <a:lnTo>
                  <a:pt x="163286" y="202474"/>
                </a:lnTo>
                <a:lnTo>
                  <a:pt x="163286" y="163286"/>
                </a:lnTo>
                <a:moveTo>
                  <a:pt x="130628" y="163286"/>
                </a:moveTo>
                <a:lnTo>
                  <a:pt x="130628" y="202474"/>
                </a:lnTo>
                <a:cubicBezTo>
                  <a:pt x="130628" y="220517"/>
                  <a:pt x="145243" y="235133"/>
                  <a:pt x="163286" y="235133"/>
                </a:cubicBezTo>
                <a:lnTo>
                  <a:pt x="202474" y="235133"/>
                </a:lnTo>
                <a:cubicBezTo>
                  <a:pt x="220517" y="235133"/>
                  <a:pt x="235133" y="220517"/>
                  <a:pt x="235133" y="202474"/>
                </a:cubicBezTo>
                <a:lnTo>
                  <a:pt x="235133" y="163286"/>
                </a:lnTo>
                <a:cubicBezTo>
                  <a:pt x="235133" y="145243"/>
                  <a:pt x="220517" y="130627"/>
                  <a:pt x="202474" y="130627"/>
                </a:cubicBezTo>
                <a:lnTo>
                  <a:pt x="163286" y="130627"/>
                </a:lnTo>
                <a:cubicBezTo>
                  <a:pt x="145243" y="130627"/>
                  <a:pt x="130628" y="145243"/>
                  <a:pt x="130628" y="163286"/>
                </a:cubicBezTo>
                <a:moveTo>
                  <a:pt x="202474" y="293914"/>
                </a:moveTo>
                <a:lnTo>
                  <a:pt x="202474" y="333101"/>
                </a:lnTo>
                <a:lnTo>
                  <a:pt x="163286" y="333101"/>
                </a:lnTo>
                <a:lnTo>
                  <a:pt x="163286" y="293914"/>
                </a:lnTo>
                <a:lnTo>
                  <a:pt x="202474" y="293914"/>
                </a:lnTo>
                <a:moveTo>
                  <a:pt x="163286" y="261259"/>
                </a:moveTo>
                <a:cubicBezTo>
                  <a:pt x="145243" y="261259"/>
                  <a:pt x="130627" y="275874"/>
                  <a:pt x="130627" y="293917"/>
                </a:cubicBezTo>
                <a:lnTo>
                  <a:pt x="130627" y="333105"/>
                </a:lnTo>
                <a:cubicBezTo>
                  <a:pt x="130627" y="351148"/>
                  <a:pt x="145243" y="365764"/>
                  <a:pt x="163286" y="365764"/>
                </a:cubicBezTo>
                <a:lnTo>
                  <a:pt x="202474" y="365764"/>
                </a:lnTo>
                <a:cubicBezTo>
                  <a:pt x="220517" y="365764"/>
                  <a:pt x="235133" y="351148"/>
                  <a:pt x="235133" y="333105"/>
                </a:cubicBezTo>
                <a:lnTo>
                  <a:pt x="235133" y="293917"/>
                </a:lnTo>
                <a:cubicBezTo>
                  <a:pt x="235133" y="275875"/>
                  <a:pt x="220517" y="261259"/>
                  <a:pt x="202474" y="261259"/>
                </a:cubicBezTo>
                <a:lnTo>
                  <a:pt x="163286" y="261259"/>
                </a:lnTo>
                <a:moveTo>
                  <a:pt x="293914" y="32659"/>
                </a:moveTo>
                <a:lnTo>
                  <a:pt x="333101" y="32659"/>
                </a:lnTo>
                <a:lnTo>
                  <a:pt x="333101" y="71846"/>
                </a:lnTo>
                <a:lnTo>
                  <a:pt x="293914" y="71846"/>
                </a:lnTo>
                <a:lnTo>
                  <a:pt x="293914" y="32659"/>
                </a:lnTo>
                <a:moveTo>
                  <a:pt x="261259" y="32659"/>
                </a:moveTo>
                <a:lnTo>
                  <a:pt x="261259" y="71846"/>
                </a:lnTo>
                <a:cubicBezTo>
                  <a:pt x="261259" y="89889"/>
                  <a:pt x="275874" y="104505"/>
                  <a:pt x="293917" y="104505"/>
                </a:cubicBezTo>
                <a:lnTo>
                  <a:pt x="333105" y="104505"/>
                </a:lnTo>
                <a:cubicBezTo>
                  <a:pt x="351148" y="104505"/>
                  <a:pt x="365764" y="89889"/>
                  <a:pt x="365764" y="71846"/>
                </a:cubicBezTo>
                <a:lnTo>
                  <a:pt x="365764" y="32659"/>
                </a:lnTo>
                <a:cubicBezTo>
                  <a:pt x="365764" y="14616"/>
                  <a:pt x="351148" y="0"/>
                  <a:pt x="333105" y="0"/>
                </a:cubicBezTo>
                <a:lnTo>
                  <a:pt x="293917" y="0"/>
                </a:lnTo>
                <a:cubicBezTo>
                  <a:pt x="275875" y="0"/>
                  <a:pt x="261259" y="14616"/>
                  <a:pt x="261259" y="32659"/>
                </a:cubicBezTo>
                <a:lnTo>
                  <a:pt x="261259" y="32659"/>
                </a:lnTo>
                <a:moveTo>
                  <a:pt x="333101" y="163286"/>
                </a:moveTo>
                <a:lnTo>
                  <a:pt x="333101" y="202474"/>
                </a:lnTo>
                <a:lnTo>
                  <a:pt x="293914" y="202474"/>
                </a:lnTo>
                <a:lnTo>
                  <a:pt x="293914" y="163286"/>
                </a:lnTo>
                <a:lnTo>
                  <a:pt x="333101" y="163286"/>
                </a:lnTo>
                <a:moveTo>
                  <a:pt x="293914" y="130628"/>
                </a:moveTo>
                <a:cubicBezTo>
                  <a:pt x="275871" y="130628"/>
                  <a:pt x="261255" y="145243"/>
                  <a:pt x="261255" y="163286"/>
                </a:cubicBezTo>
                <a:lnTo>
                  <a:pt x="261255" y="202474"/>
                </a:lnTo>
                <a:cubicBezTo>
                  <a:pt x="261255" y="220517"/>
                  <a:pt x="275871" y="235133"/>
                  <a:pt x="293914" y="235133"/>
                </a:cubicBezTo>
                <a:lnTo>
                  <a:pt x="333101" y="235133"/>
                </a:lnTo>
                <a:cubicBezTo>
                  <a:pt x="351144" y="235133"/>
                  <a:pt x="365760" y="220517"/>
                  <a:pt x="365760" y="202474"/>
                </a:cubicBezTo>
                <a:lnTo>
                  <a:pt x="365760" y="163286"/>
                </a:lnTo>
                <a:cubicBezTo>
                  <a:pt x="365760" y="145243"/>
                  <a:pt x="351144" y="130628"/>
                  <a:pt x="333101" y="130628"/>
                </a:cubicBezTo>
                <a:lnTo>
                  <a:pt x="293914" y="130628"/>
                </a:lnTo>
                <a:moveTo>
                  <a:pt x="293914" y="293914"/>
                </a:moveTo>
                <a:lnTo>
                  <a:pt x="333101" y="293914"/>
                </a:lnTo>
                <a:lnTo>
                  <a:pt x="333101" y="333101"/>
                </a:lnTo>
                <a:lnTo>
                  <a:pt x="293914" y="333101"/>
                </a:lnTo>
                <a:lnTo>
                  <a:pt x="293914" y="293914"/>
                </a:lnTo>
                <a:moveTo>
                  <a:pt x="261259" y="293914"/>
                </a:moveTo>
                <a:lnTo>
                  <a:pt x="261259" y="333101"/>
                </a:lnTo>
                <a:cubicBezTo>
                  <a:pt x="261259" y="351144"/>
                  <a:pt x="275874" y="365760"/>
                  <a:pt x="293917" y="365760"/>
                </a:cubicBezTo>
                <a:lnTo>
                  <a:pt x="333105" y="365760"/>
                </a:lnTo>
                <a:cubicBezTo>
                  <a:pt x="351148" y="365760"/>
                  <a:pt x="365764" y="351144"/>
                  <a:pt x="365764" y="333101"/>
                </a:cubicBezTo>
                <a:lnTo>
                  <a:pt x="365764" y="293914"/>
                </a:lnTo>
                <a:cubicBezTo>
                  <a:pt x="365764" y="275871"/>
                  <a:pt x="351148" y="261255"/>
                  <a:pt x="333105" y="261255"/>
                </a:cubicBezTo>
                <a:lnTo>
                  <a:pt x="293917" y="261255"/>
                </a:lnTo>
                <a:cubicBezTo>
                  <a:pt x="275875" y="261255"/>
                  <a:pt x="261259" y="275871"/>
                  <a:pt x="261259" y="293914"/>
                </a:cubicBezTo>
                <a:lnTo>
                  <a:pt x="261259" y="293914"/>
                </a:lnTo>
              </a:path>
            </a:pathLst>
          </a:custGeom>
          <a:solidFill>
            <a:srgbClr val="00386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27" name="Text 25"/>
          <p:cNvSpPr/>
          <p:nvPr/>
        </p:nvSpPr>
        <p:spPr>
          <a:xfrm>
            <a:off x="502920" y="3768636"/>
            <a:ext cx="16002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20000"/>
              </a:lnSpc>
              <a:spcBef>
                <a:spcPts val="1000"/>
              </a:spcBef>
              <a:buNone/>
            </a:pPr>
            <a:r>
              <a:rPr lang="en-US" sz="1400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Table Captions</a:t>
            </a:r>
            <a:endParaRPr lang="en-US" sz="1400" dirty="0"/>
          </a:p>
        </p:txBody>
      </p:sp>
      <p:sp>
        <p:nvSpPr>
          <p:cNvPr id="28" name="Text 26"/>
          <p:cNvSpPr/>
          <p:nvPr/>
        </p:nvSpPr>
        <p:spPr>
          <a:xfrm>
            <a:off x="502920" y="4339227"/>
            <a:ext cx="160020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3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Tables often have captions which are usually numbered for easy </a:t>
            </a:r>
            <a:r>
              <a:rPr lang="en-US" sz="13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identification.</a:t>
            </a:r>
          </a:p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3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 </a:t>
            </a:r>
            <a:r>
              <a:rPr lang="en-US" sz="13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Captions provide context or titles for the data within the table.</a:t>
            </a:r>
            <a:endParaRPr lang="en-US" sz="1300" dirty="0"/>
          </a:p>
        </p:txBody>
      </p:sp>
      <p:sp>
        <p:nvSpPr>
          <p:cNvPr id="29" name="Text 27"/>
          <p:cNvSpPr/>
          <p:nvPr/>
        </p:nvSpPr>
        <p:spPr>
          <a:xfrm>
            <a:off x="502920" y="3166548"/>
            <a:ext cx="365760" cy="365676"/>
          </a:xfrm>
          <a:custGeom>
            <a:avLst/>
            <a:gdLst/>
            <a:ahLst/>
            <a:cxnLst/>
            <a:rect l="l" t="t" r="r" b="b"/>
            <a:pathLst>
              <a:path w="365760" h="365676">
                <a:moveTo>
                  <a:pt x="165097" y="0"/>
                </a:moveTo>
                <a:cubicBezTo>
                  <a:pt x="179307" y="0"/>
                  <a:pt x="192935" y="5602"/>
                  <a:pt x="202964" y="15633"/>
                </a:cubicBezTo>
                <a:lnTo>
                  <a:pt x="350087" y="162755"/>
                </a:lnTo>
                <a:cubicBezTo>
                  <a:pt x="370987" y="183654"/>
                  <a:pt x="370987" y="217508"/>
                  <a:pt x="350087" y="238406"/>
                </a:cubicBezTo>
                <a:lnTo>
                  <a:pt x="238490" y="350003"/>
                </a:lnTo>
                <a:cubicBezTo>
                  <a:pt x="217591" y="370902"/>
                  <a:pt x="183736" y="370902"/>
                  <a:pt x="162840" y="350003"/>
                </a:cubicBezTo>
                <a:lnTo>
                  <a:pt x="15717" y="202881"/>
                </a:lnTo>
                <a:cubicBezTo>
                  <a:pt x="5603" y="192850"/>
                  <a:pt x="0" y="179309"/>
                  <a:pt x="0" y="165095"/>
                </a:cubicBezTo>
                <a:lnTo>
                  <a:pt x="0" y="40126"/>
                </a:lnTo>
                <a:cubicBezTo>
                  <a:pt x="0" y="17973"/>
                  <a:pt x="17973" y="0"/>
                  <a:pt x="40124" y="0"/>
                </a:cubicBezTo>
                <a:lnTo>
                  <a:pt x="165097" y="0"/>
                </a:lnTo>
                <a:moveTo>
                  <a:pt x="40124" y="165096"/>
                </a:moveTo>
                <a:cubicBezTo>
                  <a:pt x="40124" y="168606"/>
                  <a:pt x="41547" y="172032"/>
                  <a:pt x="44052" y="174541"/>
                </a:cubicBezTo>
                <a:lnTo>
                  <a:pt x="191176" y="321664"/>
                </a:lnTo>
                <a:cubicBezTo>
                  <a:pt x="196358" y="326845"/>
                  <a:pt x="204884" y="326845"/>
                  <a:pt x="210067" y="321664"/>
                </a:cubicBezTo>
                <a:lnTo>
                  <a:pt x="321664" y="210067"/>
                </a:lnTo>
                <a:cubicBezTo>
                  <a:pt x="326847" y="204885"/>
                  <a:pt x="326847" y="196357"/>
                  <a:pt x="321664" y="191176"/>
                </a:cubicBezTo>
                <a:lnTo>
                  <a:pt x="174541" y="44053"/>
                </a:lnTo>
                <a:cubicBezTo>
                  <a:pt x="172032" y="41545"/>
                  <a:pt x="168604" y="40126"/>
                  <a:pt x="165093" y="40126"/>
                </a:cubicBezTo>
                <a:lnTo>
                  <a:pt x="40120" y="40126"/>
                </a:lnTo>
                <a:lnTo>
                  <a:pt x="40124" y="165096"/>
                </a:lnTo>
                <a:moveTo>
                  <a:pt x="93624" y="66875"/>
                </a:moveTo>
                <a:cubicBezTo>
                  <a:pt x="108397" y="66875"/>
                  <a:pt x="120372" y="78851"/>
                  <a:pt x="120372" y="93624"/>
                </a:cubicBezTo>
                <a:cubicBezTo>
                  <a:pt x="120372" y="108398"/>
                  <a:pt x="108397" y="120373"/>
                  <a:pt x="93624" y="120373"/>
                </a:cubicBezTo>
                <a:cubicBezTo>
                  <a:pt x="78851" y="120373"/>
                  <a:pt x="66876" y="108398"/>
                  <a:pt x="66876" y="93624"/>
                </a:cubicBezTo>
                <a:cubicBezTo>
                  <a:pt x="66876" y="78851"/>
                  <a:pt x="78851" y="66875"/>
                  <a:pt x="93624" y="66875"/>
                </a:cubicBezTo>
                <a:lnTo>
                  <a:pt x="93624" y="66875"/>
                </a:lnTo>
              </a:path>
            </a:pathLst>
          </a:custGeom>
          <a:solidFill>
            <a:srgbClr val="00386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31" name="Text 29"/>
          <p:cNvSpPr/>
          <p:nvPr/>
        </p:nvSpPr>
        <p:spPr>
          <a:xfrm>
            <a:off x="502919" y="172338"/>
            <a:ext cx="73152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3" name="Text 1"/>
          <p:cNvSpPr/>
          <p:nvPr/>
        </p:nvSpPr>
        <p:spPr>
          <a:xfrm>
            <a:off x="783604" y="6508085"/>
            <a:ext cx="576072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2"/>
          <p:cNvSpPr/>
          <p:nvPr/>
        </p:nvSpPr>
        <p:spPr>
          <a:xfrm>
            <a:off x="502920" y="6508085"/>
            <a:ext cx="18288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800" dirty="0">
                <a:solidFill>
                  <a:srgbClr val="888888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12</a:t>
            </a:r>
            <a:endParaRPr lang="en-US" sz="800" dirty="0"/>
          </a:p>
        </p:txBody>
      </p:sp>
      <p:sp>
        <p:nvSpPr>
          <p:cNvPr id="5" name="Text 3"/>
          <p:cNvSpPr/>
          <p:nvPr/>
        </p:nvSpPr>
        <p:spPr>
          <a:xfrm>
            <a:off x="502920" y="1796007"/>
            <a:ext cx="8636478" cy="789621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marL="0" indent="0" algn="l">
              <a:lnSpc>
                <a:spcPct val="90000"/>
              </a:lnSpc>
              <a:buNone/>
            </a:pPr>
            <a:r>
              <a:rPr lang="en-US" sz="4034" dirty="0">
                <a:solidFill>
                  <a:srgbClr val="003860"/>
                </a:solidFill>
                <a:latin typeface="Lexend Deca Regular" pitchFamily="34" charset="0"/>
                <a:ea typeface="Lexend Deca Regular" pitchFamily="34" charset="-122"/>
                <a:cs typeface="Lexend Deca Regular" pitchFamily="34" charset="-120"/>
              </a:rPr>
              <a:t>Table Data Representation Guidelines</a:t>
            </a:r>
            <a:endParaRPr lang="en-US" sz="4034" dirty="0"/>
          </a:p>
        </p:txBody>
      </p:sp>
      <p:sp>
        <p:nvSpPr>
          <p:cNvPr id="9" name="Text 7"/>
          <p:cNvSpPr/>
          <p:nvPr/>
        </p:nvSpPr>
        <p:spPr>
          <a:xfrm>
            <a:off x="6748801" y="411480"/>
            <a:ext cx="365158" cy="191854"/>
          </a:xfrm>
          <a:custGeom>
            <a:avLst/>
            <a:gdLst/>
            <a:ahLst/>
            <a:cxnLst/>
            <a:rect l="l" t="t" r="r" b="b"/>
            <a:pathLst>
              <a:path w="365158" h="191854">
                <a:moveTo>
                  <a:pt x="58137" y="184932"/>
                </a:moveTo>
                <a:cubicBezTo>
                  <a:pt x="51491" y="184932"/>
                  <a:pt x="44849" y="183547"/>
                  <a:pt x="38203" y="180778"/>
                </a:cubicBezTo>
                <a:cubicBezTo>
                  <a:pt x="12178" y="169705"/>
                  <a:pt x="0" y="139806"/>
                  <a:pt x="11072" y="113781"/>
                </a:cubicBezTo>
                <a:cubicBezTo>
                  <a:pt x="40142" y="44570"/>
                  <a:pt x="107415" y="-2"/>
                  <a:pt x="182437" y="-2"/>
                </a:cubicBezTo>
                <a:cubicBezTo>
                  <a:pt x="257462" y="-2"/>
                  <a:pt x="324735" y="44570"/>
                  <a:pt x="354079" y="113781"/>
                </a:cubicBezTo>
                <a:cubicBezTo>
                  <a:pt x="365154" y="139804"/>
                  <a:pt x="352973" y="169981"/>
                  <a:pt x="326948" y="180778"/>
                </a:cubicBezTo>
                <a:cubicBezTo>
                  <a:pt x="300923" y="191852"/>
                  <a:pt x="270750" y="179671"/>
                  <a:pt x="259952" y="153648"/>
                </a:cubicBezTo>
                <a:cubicBezTo>
                  <a:pt x="246664" y="122641"/>
                  <a:pt x="216210" y="102431"/>
                  <a:pt x="182437" y="102431"/>
                </a:cubicBezTo>
                <a:cubicBezTo>
                  <a:pt x="148663" y="102431"/>
                  <a:pt x="118487" y="122641"/>
                  <a:pt x="105198" y="153648"/>
                </a:cubicBezTo>
                <a:cubicBezTo>
                  <a:pt x="97169" y="173028"/>
                  <a:pt x="78067" y="184932"/>
                  <a:pt x="58133" y="184932"/>
                </a:cubicBezTo>
                <a:lnTo>
                  <a:pt x="58137" y="184932"/>
                </a:lnTo>
              </a:path>
            </a:pathLst>
          </a:custGeom>
          <a:solidFill>
            <a:srgbClr val="0070C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2" name="Text 10"/>
          <p:cNvSpPr/>
          <p:nvPr/>
        </p:nvSpPr>
        <p:spPr>
          <a:xfrm>
            <a:off x="8403770" y="4347449"/>
            <a:ext cx="320040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4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Tables should be inserted in between text paragraphs.</a:t>
            </a:r>
            <a:endParaRPr lang="en-US" sz="1400" dirty="0"/>
          </a:p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4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Avoid placing tables at the start of sections to maintain textual flow and coherence.</a:t>
            </a:r>
            <a:endParaRPr lang="en-US" sz="1400" dirty="0"/>
          </a:p>
        </p:txBody>
      </p:sp>
      <p:sp>
        <p:nvSpPr>
          <p:cNvPr id="13" name="Text 11"/>
          <p:cNvSpPr/>
          <p:nvPr/>
        </p:nvSpPr>
        <p:spPr>
          <a:xfrm>
            <a:off x="8403773" y="3749717"/>
            <a:ext cx="32004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20000"/>
              </a:lnSpc>
              <a:spcBef>
                <a:spcPts val="814"/>
              </a:spcBef>
              <a:buNone/>
            </a:pPr>
            <a:r>
              <a:rPr lang="en-US" sz="1465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Placement of tables within the text</a:t>
            </a:r>
            <a:endParaRPr lang="en-US" sz="1465" dirty="0"/>
          </a:p>
        </p:txBody>
      </p:sp>
      <p:sp>
        <p:nvSpPr>
          <p:cNvPr id="14" name="Text 12"/>
          <p:cNvSpPr/>
          <p:nvPr/>
        </p:nvSpPr>
        <p:spPr>
          <a:xfrm>
            <a:off x="8420099" y="3111347"/>
            <a:ext cx="424543" cy="457200"/>
          </a:xfrm>
          <a:custGeom>
            <a:avLst/>
            <a:gdLst/>
            <a:ahLst/>
            <a:cxnLst/>
            <a:rect l="l" t="t" r="r" b="b"/>
            <a:pathLst>
              <a:path w="424543" h="457200">
                <a:moveTo>
                  <a:pt x="0" y="163284"/>
                </a:moveTo>
                <a:cubicBezTo>
                  <a:pt x="0" y="73070"/>
                  <a:pt x="73072" y="0"/>
                  <a:pt x="163288" y="0"/>
                </a:cubicBezTo>
                <a:lnTo>
                  <a:pt x="228604" y="0"/>
                </a:lnTo>
                <a:lnTo>
                  <a:pt x="400055" y="0"/>
                </a:lnTo>
                <a:cubicBezTo>
                  <a:pt x="413628" y="0"/>
                  <a:pt x="424547" y="10918"/>
                  <a:pt x="424547" y="24492"/>
                </a:cubicBezTo>
                <a:cubicBezTo>
                  <a:pt x="424547" y="38066"/>
                  <a:pt x="413628" y="48984"/>
                  <a:pt x="400055" y="48984"/>
                </a:cubicBezTo>
                <a:lnTo>
                  <a:pt x="359235" y="48984"/>
                </a:lnTo>
                <a:lnTo>
                  <a:pt x="359235" y="432708"/>
                </a:lnTo>
                <a:cubicBezTo>
                  <a:pt x="359235" y="446282"/>
                  <a:pt x="348316" y="457200"/>
                  <a:pt x="334743" y="457200"/>
                </a:cubicBezTo>
                <a:cubicBezTo>
                  <a:pt x="321171" y="457200"/>
                  <a:pt x="310252" y="446282"/>
                  <a:pt x="310252" y="432708"/>
                </a:cubicBezTo>
                <a:lnTo>
                  <a:pt x="310252" y="48984"/>
                </a:lnTo>
                <a:lnTo>
                  <a:pt x="261268" y="48984"/>
                </a:lnTo>
                <a:lnTo>
                  <a:pt x="261268" y="432708"/>
                </a:lnTo>
                <a:cubicBezTo>
                  <a:pt x="261268" y="446282"/>
                  <a:pt x="250349" y="457200"/>
                  <a:pt x="236776" y="457200"/>
                </a:cubicBezTo>
                <a:cubicBezTo>
                  <a:pt x="223203" y="457200"/>
                  <a:pt x="212284" y="446282"/>
                  <a:pt x="212284" y="432708"/>
                </a:cubicBezTo>
                <a:lnTo>
                  <a:pt x="212284" y="326573"/>
                </a:lnTo>
                <a:lnTo>
                  <a:pt x="163300" y="326573"/>
                </a:lnTo>
                <a:cubicBezTo>
                  <a:pt x="73085" y="326573"/>
                  <a:pt x="13" y="253504"/>
                  <a:pt x="13" y="163289"/>
                </a:cubicBezTo>
                <a:lnTo>
                  <a:pt x="0" y="163284"/>
                </a:lnTo>
                <a:moveTo>
                  <a:pt x="212271" y="277584"/>
                </a:moveTo>
                <a:lnTo>
                  <a:pt x="212271" y="48984"/>
                </a:lnTo>
                <a:lnTo>
                  <a:pt x="163288" y="48984"/>
                </a:lnTo>
                <a:cubicBezTo>
                  <a:pt x="100116" y="48984"/>
                  <a:pt x="48988" y="100113"/>
                  <a:pt x="48988" y="163284"/>
                </a:cubicBezTo>
                <a:cubicBezTo>
                  <a:pt x="48988" y="226456"/>
                  <a:pt x="100116" y="277584"/>
                  <a:pt x="163288" y="277584"/>
                </a:cubicBezTo>
                <a:lnTo>
                  <a:pt x="212271" y="277584"/>
                </a:lnTo>
              </a:path>
            </a:pathLst>
          </a:custGeom>
          <a:solidFill>
            <a:srgbClr val="00386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5" name="Text 13"/>
          <p:cNvSpPr/>
          <p:nvPr/>
        </p:nvSpPr>
        <p:spPr>
          <a:xfrm>
            <a:off x="4453345" y="4330121"/>
            <a:ext cx="320040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4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All tables must be cross-referenced in the text.</a:t>
            </a:r>
            <a:endParaRPr lang="en-US" sz="1400" dirty="0"/>
          </a:p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4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Ensure that the tables are properly referenced to provide context and relevance to their data.</a:t>
            </a:r>
            <a:endParaRPr lang="en-US" sz="1400" dirty="0"/>
          </a:p>
        </p:txBody>
      </p:sp>
      <p:sp>
        <p:nvSpPr>
          <p:cNvPr id="16" name="Text 14"/>
          <p:cNvSpPr/>
          <p:nvPr/>
        </p:nvSpPr>
        <p:spPr>
          <a:xfrm>
            <a:off x="4453347" y="3749639"/>
            <a:ext cx="32004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20000"/>
              </a:lnSpc>
              <a:spcBef>
                <a:spcPts val="814"/>
              </a:spcBef>
              <a:buNone/>
            </a:pPr>
            <a:r>
              <a:rPr lang="en-US" sz="1465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Cross-referencing of tables</a:t>
            </a:r>
            <a:endParaRPr lang="en-US" sz="1465" dirty="0"/>
          </a:p>
        </p:txBody>
      </p:sp>
      <p:sp>
        <p:nvSpPr>
          <p:cNvPr id="17" name="Text 15"/>
          <p:cNvSpPr/>
          <p:nvPr/>
        </p:nvSpPr>
        <p:spPr>
          <a:xfrm>
            <a:off x="4453345" y="3145730"/>
            <a:ext cx="457200" cy="400050"/>
          </a:xfrm>
          <a:custGeom>
            <a:avLst/>
            <a:gdLst/>
            <a:ahLst/>
            <a:cxnLst/>
            <a:rect l="l" t="t" r="r" b="b"/>
            <a:pathLst>
              <a:path w="457200" h="400050">
                <a:moveTo>
                  <a:pt x="42863" y="207170"/>
                </a:moveTo>
                <a:lnTo>
                  <a:pt x="42863" y="114302"/>
                </a:lnTo>
                <a:lnTo>
                  <a:pt x="207171" y="114302"/>
                </a:lnTo>
                <a:lnTo>
                  <a:pt x="207171" y="207170"/>
                </a:lnTo>
                <a:lnTo>
                  <a:pt x="42863" y="207170"/>
                </a:lnTo>
                <a:moveTo>
                  <a:pt x="42863" y="250031"/>
                </a:moveTo>
                <a:lnTo>
                  <a:pt x="207171" y="250031"/>
                </a:lnTo>
                <a:lnTo>
                  <a:pt x="207171" y="357189"/>
                </a:lnTo>
                <a:lnTo>
                  <a:pt x="57155" y="357189"/>
                </a:lnTo>
                <a:cubicBezTo>
                  <a:pt x="49295" y="357189"/>
                  <a:pt x="42867" y="350760"/>
                  <a:pt x="42867" y="342903"/>
                </a:cubicBezTo>
                <a:lnTo>
                  <a:pt x="42863" y="250031"/>
                </a:lnTo>
                <a:moveTo>
                  <a:pt x="250034" y="357189"/>
                </a:moveTo>
                <a:lnTo>
                  <a:pt x="250034" y="250031"/>
                </a:lnTo>
                <a:lnTo>
                  <a:pt x="414342" y="250031"/>
                </a:lnTo>
                <a:lnTo>
                  <a:pt x="414342" y="342899"/>
                </a:lnTo>
                <a:cubicBezTo>
                  <a:pt x="414342" y="350756"/>
                  <a:pt x="407914" y="357185"/>
                  <a:pt x="400055" y="357185"/>
                </a:cubicBezTo>
                <a:lnTo>
                  <a:pt x="250034" y="357189"/>
                </a:lnTo>
                <a:moveTo>
                  <a:pt x="414338" y="207170"/>
                </a:moveTo>
                <a:lnTo>
                  <a:pt x="250034" y="207170"/>
                </a:lnTo>
                <a:lnTo>
                  <a:pt x="250034" y="114302"/>
                </a:lnTo>
                <a:lnTo>
                  <a:pt x="414342" y="114302"/>
                </a:lnTo>
                <a:lnTo>
                  <a:pt x="414338" y="207170"/>
                </a:lnTo>
                <a:moveTo>
                  <a:pt x="57150" y="0"/>
                </a:moveTo>
                <a:cubicBezTo>
                  <a:pt x="25626" y="0"/>
                  <a:pt x="0" y="25627"/>
                  <a:pt x="0" y="57151"/>
                </a:cubicBezTo>
                <a:lnTo>
                  <a:pt x="0" y="342903"/>
                </a:lnTo>
                <a:cubicBezTo>
                  <a:pt x="0" y="374423"/>
                  <a:pt x="25626" y="400054"/>
                  <a:pt x="57150" y="400054"/>
                </a:cubicBezTo>
                <a:lnTo>
                  <a:pt x="400050" y="400054"/>
                </a:lnTo>
                <a:cubicBezTo>
                  <a:pt x="431574" y="400054"/>
                  <a:pt x="457200" y="374427"/>
                  <a:pt x="457200" y="342903"/>
                </a:cubicBezTo>
                <a:lnTo>
                  <a:pt x="457200" y="57151"/>
                </a:lnTo>
                <a:cubicBezTo>
                  <a:pt x="457200" y="25631"/>
                  <a:pt x="431574" y="0"/>
                  <a:pt x="400050" y="0"/>
                </a:cubicBezTo>
                <a:lnTo>
                  <a:pt x="57150" y="0"/>
                </a:lnTo>
              </a:path>
            </a:pathLst>
          </a:custGeom>
          <a:solidFill>
            <a:srgbClr val="00386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8" name="Text 16"/>
          <p:cNvSpPr/>
          <p:nvPr/>
        </p:nvSpPr>
        <p:spPr>
          <a:xfrm>
            <a:off x="502920" y="3749794"/>
            <a:ext cx="32004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20000"/>
              </a:lnSpc>
              <a:spcBef>
                <a:spcPts val="814"/>
              </a:spcBef>
              <a:buNone/>
            </a:pPr>
            <a:r>
              <a:rPr lang="en-US" sz="1465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Consistency in numeral representation</a:t>
            </a:r>
            <a:endParaRPr lang="en-US" sz="1465" dirty="0"/>
          </a:p>
        </p:txBody>
      </p:sp>
      <p:sp>
        <p:nvSpPr>
          <p:cNvPr id="19" name="Text 17"/>
          <p:cNvSpPr/>
          <p:nvPr/>
        </p:nvSpPr>
        <p:spPr>
          <a:xfrm>
            <a:off x="502920" y="4326581"/>
            <a:ext cx="320040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4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When filling the table with the data, always represent the numerals with the same number of significant figures as those of your initial data.</a:t>
            </a:r>
            <a:endParaRPr lang="en-US" sz="1400" dirty="0"/>
          </a:p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4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Use at least the same number of decimal places as in the original data.</a:t>
            </a:r>
            <a:endParaRPr lang="en-US" sz="1400" dirty="0"/>
          </a:p>
        </p:txBody>
      </p:sp>
      <p:sp>
        <p:nvSpPr>
          <p:cNvPr id="20" name="Text 18"/>
          <p:cNvSpPr/>
          <p:nvPr/>
        </p:nvSpPr>
        <p:spPr>
          <a:xfrm>
            <a:off x="560070" y="3117182"/>
            <a:ext cx="342900" cy="457200"/>
          </a:xfrm>
          <a:custGeom>
            <a:avLst/>
            <a:gdLst/>
            <a:ahLst/>
            <a:cxnLst/>
            <a:rect l="l" t="t" r="r" b="b"/>
            <a:pathLst>
              <a:path w="342900" h="457200">
                <a:moveTo>
                  <a:pt x="300038" y="157163"/>
                </a:moveTo>
                <a:lnTo>
                  <a:pt x="300038" y="400050"/>
                </a:lnTo>
                <a:cubicBezTo>
                  <a:pt x="300038" y="407909"/>
                  <a:pt x="293608" y="414338"/>
                  <a:pt x="285749" y="414338"/>
                </a:cubicBezTo>
                <a:lnTo>
                  <a:pt x="57148" y="414338"/>
                </a:lnTo>
                <a:cubicBezTo>
                  <a:pt x="49288" y="414338"/>
                  <a:pt x="42859" y="407909"/>
                  <a:pt x="42859" y="400050"/>
                </a:cubicBezTo>
                <a:lnTo>
                  <a:pt x="42859" y="157163"/>
                </a:lnTo>
                <a:lnTo>
                  <a:pt x="300038" y="157163"/>
                </a:lnTo>
                <a:moveTo>
                  <a:pt x="300038" y="114300"/>
                </a:moveTo>
                <a:lnTo>
                  <a:pt x="42863" y="114300"/>
                </a:lnTo>
                <a:lnTo>
                  <a:pt x="42863" y="57150"/>
                </a:lnTo>
                <a:cubicBezTo>
                  <a:pt x="42863" y="49291"/>
                  <a:pt x="49292" y="42863"/>
                  <a:pt x="57151" y="42863"/>
                </a:cubicBezTo>
                <a:lnTo>
                  <a:pt x="285752" y="42863"/>
                </a:lnTo>
                <a:cubicBezTo>
                  <a:pt x="293612" y="42863"/>
                  <a:pt x="300041" y="49291"/>
                  <a:pt x="300041" y="57150"/>
                </a:cubicBezTo>
                <a:lnTo>
                  <a:pt x="300038" y="114300"/>
                </a:lnTo>
                <a:moveTo>
                  <a:pt x="342900" y="114300"/>
                </a:moveTo>
                <a:lnTo>
                  <a:pt x="342900" y="57150"/>
                </a:lnTo>
                <a:cubicBezTo>
                  <a:pt x="342900" y="25626"/>
                  <a:pt x="317272" y="0"/>
                  <a:pt x="285749" y="0"/>
                </a:cubicBezTo>
                <a:lnTo>
                  <a:pt x="57148" y="0"/>
                </a:lnTo>
                <a:cubicBezTo>
                  <a:pt x="25625" y="0"/>
                  <a:pt x="-3" y="25626"/>
                  <a:pt x="-3" y="57150"/>
                </a:cubicBezTo>
                <a:lnTo>
                  <a:pt x="-3" y="114300"/>
                </a:lnTo>
                <a:lnTo>
                  <a:pt x="-3" y="135734"/>
                </a:lnTo>
                <a:lnTo>
                  <a:pt x="-3" y="157167"/>
                </a:lnTo>
                <a:lnTo>
                  <a:pt x="-3" y="400055"/>
                </a:lnTo>
                <a:cubicBezTo>
                  <a:pt x="-3" y="431579"/>
                  <a:pt x="25625" y="457205"/>
                  <a:pt x="57148" y="457205"/>
                </a:cubicBezTo>
                <a:lnTo>
                  <a:pt x="285749" y="457205"/>
                </a:lnTo>
                <a:cubicBezTo>
                  <a:pt x="317272" y="457205"/>
                  <a:pt x="342900" y="431579"/>
                  <a:pt x="342900" y="400055"/>
                </a:cubicBezTo>
                <a:lnTo>
                  <a:pt x="342900" y="157167"/>
                </a:lnTo>
                <a:lnTo>
                  <a:pt x="342900" y="135738"/>
                </a:lnTo>
                <a:lnTo>
                  <a:pt x="342900" y="114300"/>
                </a:lnTo>
                <a:moveTo>
                  <a:pt x="71436" y="207171"/>
                </a:moveTo>
                <a:cubicBezTo>
                  <a:pt x="71436" y="219008"/>
                  <a:pt x="81031" y="228605"/>
                  <a:pt x="92868" y="228605"/>
                </a:cubicBezTo>
                <a:cubicBezTo>
                  <a:pt x="104705" y="228605"/>
                  <a:pt x="114299" y="219008"/>
                  <a:pt x="114299" y="207176"/>
                </a:cubicBezTo>
                <a:cubicBezTo>
                  <a:pt x="114299" y="195339"/>
                  <a:pt x="104705" y="185747"/>
                  <a:pt x="92868" y="185747"/>
                </a:cubicBezTo>
                <a:cubicBezTo>
                  <a:pt x="81031" y="185747"/>
                  <a:pt x="71436" y="195343"/>
                  <a:pt x="71436" y="207180"/>
                </a:cubicBezTo>
                <a:lnTo>
                  <a:pt x="71436" y="207171"/>
                </a:lnTo>
                <a:moveTo>
                  <a:pt x="92868" y="264321"/>
                </a:moveTo>
                <a:cubicBezTo>
                  <a:pt x="81031" y="264321"/>
                  <a:pt x="71436" y="273918"/>
                  <a:pt x="71436" y="285755"/>
                </a:cubicBezTo>
                <a:cubicBezTo>
                  <a:pt x="71436" y="297591"/>
                  <a:pt x="81031" y="307188"/>
                  <a:pt x="92868" y="307188"/>
                </a:cubicBezTo>
                <a:cubicBezTo>
                  <a:pt x="104705" y="307188"/>
                  <a:pt x="114299" y="297591"/>
                  <a:pt x="114299" y="285759"/>
                </a:cubicBezTo>
                <a:cubicBezTo>
                  <a:pt x="114299" y="273922"/>
                  <a:pt x="104705" y="264330"/>
                  <a:pt x="92868" y="264330"/>
                </a:cubicBezTo>
                <a:lnTo>
                  <a:pt x="92868" y="264321"/>
                </a:lnTo>
                <a:moveTo>
                  <a:pt x="71436" y="364334"/>
                </a:moveTo>
                <a:cubicBezTo>
                  <a:pt x="71436" y="376212"/>
                  <a:pt x="80990" y="385767"/>
                  <a:pt x="92868" y="385767"/>
                </a:cubicBezTo>
                <a:lnTo>
                  <a:pt x="171450" y="385767"/>
                </a:lnTo>
                <a:cubicBezTo>
                  <a:pt x="183328" y="385767"/>
                  <a:pt x="192881" y="376212"/>
                  <a:pt x="192881" y="364338"/>
                </a:cubicBezTo>
                <a:cubicBezTo>
                  <a:pt x="192881" y="352460"/>
                  <a:pt x="183328" y="342909"/>
                  <a:pt x="171450" y="342909"/>
                </a:cubicBezTo>
                <a:lnTo>
                  <a:pt x="92868" y="342909"/>
                </a:lnTo>
                <a:cubicBezTo>
                  <a:pt x="80990" y="342909"/>
                  <a:pt x="71436" y="352465"/>
                  <a:pt x="71436" y="364343"/>
                </a:cubicBezTo>
                <a:lnTo>
                  <a:pt x="71436" y="364334"/>
                </a:lnTo>
                <a:moveTo>
                  <a:pt x="171450" y="185738"/>
                </a:moveTo>
                <a:cubicBezTo>
                  <a:pt x="159613" y="185738"/>
                  <a:pt x="150019" y="195334"/>
                  <a:pt x="150019" y="207171"/>
                </a:cubicBezTo>
                <a:cubicBezTo>
                  <a:pt x="150019" y="219008"/>
                  <a:pt x="159613" y="228605"/>
                  <a:pt x="171450" y="228605"/>
                </a:cubicBezTo>
                <a:cubicBezTo>
                  <a:pt x="183287" y="228605"/>
                  <a:pt x="192881" y="219008"/>
                  <a:pt x="192881" y="207176"/>
                </a:cubicBezTo>
                <a:cubicBezTo>
                  <a:pt x="192881" y="195339"/>
                  <a:pt x="183287" y="185747"/>
                  <a:pt x="171450" y="185747"/>
                </a:cubicBezTo>
                <a:lnTo>
                  <a:pt x="171450" y="185738"/>
                </a:lnTo>
                <a:moveTo>
                  <a:pt x="150019" y="285750"/>
                </a:moveTo>
                <a:cubicBezTo>
                  <a:pt x="150019" y="297587"/>
                  <a:pt x="159613" y="307184"/>
                  <a:pt x="171450" y="307184"/>
                </a:cubicBezTo>
                <a:cubicBezTo>
                  <a:pt x="183287" y="307184"/>
                  <a:pt x="192881" y="297587"/>
                  <a:pt x="192881" y="285755"/>
                </a:cubicBezTo>
                <a:cubicBezTo>
                  <a:pt x="192881" y="273918"/>
                  <a:pt x="183287" y="264326"/>
                  <a:pt x="171450" y="264326"/>
                </a:cubicBezTo>
                <a:cubicBezTo>
                  <a:pt x="159613" y="264326"/>
                  <a:pt x="150019" y="273922"/>
                  <a:pt x="150019" y="285759"/>
                </a:cubicBezTo>
                <a:lnTo>
                  <a:pt x="150019" y="285750"/>
                </a:lnTo>
                <a:moveTo>
                  <a:pt x="250032" y="185738"/>
                </a:moveTo>
                <a:cubicBezTo>
                  <a:pt x="238195" y="185738"/>
                  <a:pt x="228601" y="195334"/>
                  <a:pt x="228601" y="207171"/>
                </a:cubicBezTo>
                <a:cubicBezTo>
                  <a:pt x="228601" y="219008"/>
                  <a:pt x="238195" y="228605"/>
                  <a:pt x="250032" y="228605"/>
                </a:cubicBezTo>
                <a:cubicBezTo>
                  <a:pt x="261869" y="228605"/>
                  <a:pt x="271464" y="219008"/>
                  <a:pt x="271464" y="207176"/>
                </a:cubicBezTo>
                <a:cubicBezTo>
                  <a:pt x="271464" y="195339"/>
                  <a:pt x="261869" y="185747"/>
                  <a:pt x="250032" y="185747"/>
                </a:cubicBezTo>
                <a:lnTo>
                  <a:pt x="250032" y="185738"/>
                </a:lnTo>
                <a:moveTo>
                  <a:pt x="228601" y="285750"/>
                </a:moveTo>
                <a:cubicBezTo>
                  <a:pt x="228601" y="297587"/>
                  <a:pt x="238195" y="307184"/>
                  <a:pt x="250032" y="307184"/>
                </a:cubicBezTo>
                <a:cubicBezTo>
                  <a:pt x="261869" y="307184"/>
                  <a:pt x="271464" y="297587"/>
                  <a:pt x="271464" y="285755"/>
                </a:cubicBezTo>
                <a:cubicBezTo>
                  <a:pt x="271464" y="273918"/>
                  <a:pt x="261869" y="264326"/>
                  <a:pt x="250032" y="264326"/>
                </a:cubicBezTo>
                <a:cubicBezTo>
                  <a:pt x="238195" y="264326"/>
                  <a:pt x="228601" y="273922"/>
                  <a:pt x="228601" y="285759"/>
                </a:cubicBezTo>
                <a:lnTo>
                  <a:pt x="228601" y="285750"/>
                </a:lnTo>
                <a:moveTo>
                  <a:pt x="250032" y="342900"/>
                </a:moveTo>
                <a:cubicBezTo>
                  <a:pt x="238195" y="342900"/>
                  <a:pt x="228601" y="352497"/>
                  <a:pt x="228601" y="364334"/>
                </a:cubicBezTo>
                <a:cubicBezTo>
                  <a:pt x="228601" y="376170"/>
                  <a:pt x="238195" y="385767"/>
                  <a:pt x="250032" y="385767"/>
                </a:cubicBezTo>
                <a:cubicBezTo>
                  <a:pt x="261869" y="385767"/>
                  <a:pt x="271464" y="376170"/>
                  <a:pt x="271464" y="364338"/>
                </a:cubicBezTo>
                <a:cubicBezTo>
                  <a:pt x="271464" y="352501"/>
                  <a:pt x="261869" y="342909"/>
                  <a:pt x="250032" y="342909"/>
                </a:cubicBezTo>
                <a:lnTo>
                  <a:pt x="250032" y="342900"/>
                </a:lnTo>
              </a:path>
            </a:pathLst>
          </a:custGeom>
          <a:solidFill>
            <a:srgbClr val="00386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22" name="Text 20"/>
          <p:cNvSpPr/>
          <p:nvPr/>
        </p:nvSpPr>
        <p:spPr>
          <a:xfrm>
            <a:off x="502919" y="172338"/>
            <a:ext cx="73152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3" name="Text 1"/>
          <p:cNvSpPr/>
          <p:nvPr/>
        </p:nvSpPr>
        <p:spPr>
          <a:xfrm>
            <a:off x="783604" y="6508085"/>
            <a:ext cx="576072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2"/>
          <p:cNvSpPr/>
          <p:nvPr/>
        </p:nvSpPr>
        <p:spPr>
          <a:xfrm>
            <a:off x="502920" y="6508085"/>
            <a:ext cx="18288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800" dirty="0">
                <a:solidFill>
                  <a:srgbClr val="888888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13</a:t>
            </a:r>
            <a:endParaRPr lang="en-US" sz="800" dirty="0"/>
          </a:p>
        </p:txBody>
      </p:sp>
      <p:sp>
        <p:nvSpPr>
          <p:cNvPr id="6" name="Text 4"/>
          <p:cNvSpPr/>
          <p:nvPr/>
        </p:nvSpPr>
        <p:spPr>
          <a:xfrm>
            <a:off x="1352550" y="3605854"/>
            <a:ext cx="6008368" cy="2192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10000"/>
              </a:lnSpc>
              <a:spcBef>
                <a:spcPts val="1400"/>
              </a:spcBef>
              <a:buNone/>
            </a:pPr>
            <a:r>
              <a:rPr lang="en-US" sz="16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Equations are a very compact and unique way of conveying relationships between variables, no matter how </a:t>
            </a:r>
            <a:r>
              <a:rPr lang="en-US" sz="16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complex.</a:t>
            </a:r>
          </a:p>
          <a:p>
            <a:pPr marL="0" indent="0" algn="l">
              <a:lnSpc>
                <a:spcPct val="110000"/>
              </a:lnSpc>
              <a:spcBef>
                <a:spcPts val="1400"/>
              </a:spcBef>
              <a:buNone/>
            </a:pPr>
            <a:br/>
            <a:r>
              <a:rPr lang="en-US" sz="16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They can be placed inline with text when the equation is simple and short, is part of the sentence flow, and does not disrupt </a:t>
            </a:r>
            <a:r>
              <a:rPr lang="en-US" sz="16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reading.</a:t>
            </a:r>
          </a:p>
          <a:p>
            <a:pPr marL="0" indent="0" algn="l">
              <a:lnSpc>
                <a:spcPct val="110000"/>
              </a:lnSpc>
              <a:spcBef>
                <a:spcPts val="1400"/>
              </a:spcBef>
              <a:buNone/>
            </a:pPr>
            <a:br/>
            <a:r>
              <a:rPr lang="en-US" sz="16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Example</a:t>
            </a:r>
            <a:r>
              <a:rPr lang="en-US" sz="16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: “The </a:t>
            </a:r>
            <a:r>
              <a:rPr lang="en-US" sz="16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decrease of concentration of arsenic in water follows a first-order kinetics, C = C</a:t>
            </a:r>
            <a:r>
              <a:rPr lang="en-US" sz="16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₀ e</a:t>
            </a:r>
            <a:r>
              <a:rPr lang="en-US" sz="1600" baseline="300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-kt</a:t>
            </a:r>
            <a:r>
              <a:rPr lang="en-US" sz="160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, …”</a:t>
            </a:r>
            <a:endParaRPr lang="en-US" sz="1600" dirty="0"/>
          </a:p>
        </p:txBody>
      </p:sp>
      <p:sp>
        <p:nvSpPr>
          <p:cNvPr id="7" name="Text 5"/>
          <p:cNvSpPr/>
          <p:nvPr/>
        </p:nvSpPr>
        <p:spPr>
          <a:xfrm>
            <a:off x="1352550" y="2971800"/>
            <a:ext cx="600836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800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Equations Overview</a:t>
            </a:r>
            <a:endParaRPr lang="en-US" sz="1800" dirty="0"/>
          </a:p>
        </p:txBody>
      </p:sp>
      <p:sp>
        <p:nvSpPr>
          <p:cNvPr id="8" name="Text 6"/>
          <p:cNvSpPr/>
          <p:nvPr/>
        </p:nvSpPr>
        <p:spPr>
          <a:xfrm>
            <a:off x="502920" y="1796007"/>
            <a:ext cx="6857998" cy="789621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marL="0" indent="0" algn="l">
              <a:lnSpc>
                <a:spcPct val="90000"/>
              </a:lnSpc>
              <a:buNone/>
            </a:pPr>
            <a:r>
              <a:rPr lang="en-US" sz="4400" dirty="0">
                <a:solidFill>
                  <a:srgbClr val="003860"/>
                </a:solidFill>
                <a:latin typeface="Lexend Deca Regular" pitchFamily="34" charset="0"/>
                <a:ea typeface="Lexend Deca Regular" pitchFamily="34" charset="-122"/>
                <a:cs typeface="Lexend Deca Regular" pitchFamily="34" charset="-120"/>
              </a:rPr>
              <a:t>Equations Overview</a:t>
            </a:r>
            <a:endParaRPr lang="en-US" sz="4400" dirty="0"/>
          </a:p>
        </p:txBody>
      </p:sp>
      <p:sp>
        <p:nvSpPr>
          <p:cNvPr id="10" name="Text 8"/>
          <p:cNvSpPr/>
          <p:nvPr/>
        </p:nvSpPr>
        <p:spPr>
          <a:xfrm>
            <a:off x="6746406" y="411480"/>
            <a:ext cx="491503" cy="258236"/>
          </a:xfrm>
          <a:custGeom>
            <a:avLst/>
            <a:gdLst/>
            <a:ahLst/>
            <a:cxnLst/>
            <a:rect l="l" t="t" r="r" b="b"/>
            <a:pathLst>
              <a:path w="491503" h="258236">
                <a:moveTo>
                  <a:pt x="78252" y="248919"/>
                </a:moveTo>
                <a:cubicBezTo>
                  <a:pt x="69307" y="248919"/>
                  <a:pt x="60366" y="247054"/>
                  <a:pt x="51421" y="243328"/>
                </a:cubicBezTo>
                <a:cubicBezTo>
                  <a:pt x="16392" y="228423"/>
                  <a:pt x="0" y="188179"/>
                  <a:pt x="14902" y="153149"/>
                </a:cubicBezTo>
                <a:cubicBezTo>
                  <a:pt x="54031" y="59991"/>
                  <a:pt x="144581" y="-2"/>
                  <a:pt x="245560" y="-2"/>
                </a:cubicBezTo>
                <a:cubicBezTo>
                  <a:pt x="346544" y="-2"/>
                  <a:pt x="437094" y="59991"/>
                  <a:pt x="476591" y="153149"/>
                </a:cubicBezTo>
                <a:cubicBezTo>
                  <a:pt x="491498" y="188177"/>
                  <a:pt x="475102" y="228795"/>
                  <a:pt x="440073" y="243328"/>
                </a:cubicBezTo>
                <a:cubicBezTo>
                  <a:pt x="405043" y="258233"/>
                  <a:pt x="364430" y="241838"/>
                  <a:pt x="349896" y="206811"/>
                </a:cubicBezTo>
                <a:cubicBezTo>
                  <a:pt x="332011" y="165075"/>
                  <a:pt x="291019" y="137872"/>
                  <a:pt x="245560" y="137872"/>
                </a:cubicBezTo>
                <a:cubicBezTo>
                  <a:pt x="200101" y="137872"/>
                  <a:pt x="159483" y="165075"/>
                  <a:pt x="141597" y="206811"/>
                </a:cubicBezTo>
                <a:cubicBezTo>
                  <a:pt x="130789" y="232895"/>
                  <a:pt x="105079" y="248919"/>
                  <a:pt x="78247" y="248919"/>
                </a:cubicBezTo>
                <a:lnTo>
                  <a:pt x="78252" y="248919"/>
                </a:lnTo>
              </a:path>
            </a:pathLst>
          </a:custGeom>
          <a:solidFill>
            <a:srgbClr val="0070C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3" name="Text 11"/>
          <p:cNvSpPr/>
          <p:nvPr/>
        </p:nvSpPr>
        <p:spPr>
          <a:xfrm>
            <a:off x="7687974" y="1815884"/>
            <a:ext cx="4114800" cy="4114800"/>
          </a:xfrm>
          <a:custGeom>
            <a:avLst/>
            <a:gdLst/>
            <a:ahLst/>
            <a:cxnLst/>
            <a:rect l="l" t="t" r="r" b="b"/>
            <a:pathLst>
              <a:path w="4114800" h="4114800">
                <a:moveTo>
                  <a:pt x="0" y="2057400"/>
                </a:moveTo>
                <a:cubicBezTo>
                  <a:pt x="0" y="921139"/>
                  <a:pt x="921139" y="0"/>
                  <a:pt x="2057400" y="0"/>
                </a:cubicBezTo>
                <a:cubicBezTo>
                  <a:pt x="3193661" y="0"/>
                  <a:pt x="4114800" y="921139"/>
                  <a:pt x="4114800" y="2057400"/>
                </a:cubicBezTo>
                <a:cubicBezTo>
                  <a:pt x="4114800" y="3193661"/>
                  <a:pt x="3193661" y="4114800"/>
                  <a:pt x="2057400" y="4114800"/>
                </a:cubicBezTo>
                <a:cubicBezTo>
                  <a:pt x="921139" y="4114800"/>
                  <a:pt x="0" y="3193661"/>
                  <a:pt x="0" y="2057400"/>
                </a:cubicBezTo>
              </a:path>
            </a:pathLst>
          </a:custGeom>
          <a:blipFill>
            <a:blip r:embed="rId3"/>
            <a:srcRect/>
            <a:stretch>
              <a:fillRect t="-25000" b="-25000"/>
            </a:stretch>
          </a:blip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4" name="Text 12"/>
          <p:cNvSpPr/>
          <p:nvPr/>
        </p:nvSpPr>
        <p:spPr>
          <a:xfrm>
            <a:off x="571499" y="2971800"/>
            <a:ext cx="411480" cy="548640"/>
          </a:xfrm>
          <a:custGeom>
            <a:avLst/>
            <a:gdLst/>
            <a:ahLst/>
            <a:cxnLst/>
            <a:rect l="l" t="t" r="r" b="b"/>
            <a:pathLst>
              <a:path w="411480" h="548640">
                <a:moveTo>
                  <a:pt x="360045" y="188595"/>
                </a:moveTo>
                <a:lnTo>
                  <a:pt x="360045" y="480060"/>
                </a:lnTo>
                <a:cubicBezTo>
                  <a:pt x="360045" y="489491"/>
                  <a:pt x="352330" y="497205"/>
                  <a:pt x="342899" y="497205"/>
                </a:cubicBezTo>
                <a:lnTo>
                  <a:pt x="68577" y="497205"/>
                </a:lnTo>
                <a:cubicBezTo>
                  <a:pt x="59146" y="497205"/>
                  <a:pt x="51431" y="489491"/>
                  <a:pt x="51431" y="480060"/>
                </a:cubicBezTo>
                <a:lnTo>
                  <a:pt x="51431" y="188595"/>
                </a:lnTo>
                <a:lnTo>
                  <a:pt x="360045" y="188595"/>
                </a:lnTo>
                <a:moveTo>
                  <a:pt x="360045" y="137160"/>
                </a:moveTo>
                <a:lnTo>
                  <a:pt x="51435" y="137160"/>
                </a:lnTo>
                <a:lnTo>
                  <a:pt x="51435" y="68580"/>
                </a:lnTo>
                <a:cubicBezTo>
                  <a:pt x="51435" y="59149"/>
                  <a:pt x="59150" y="51435"/>
                  <a:pt x="68581" y="51435"/>
                </a:cubicBezTo>
                <a:lnTo>
                  <a:pt x="342903" y="51435"/>
                </a:lnTo>
                <a:cubicBezTo>
                  <a:pt x="352334" y="51435"/>
                  <a:pt x="360049" y="59149"/>
                  <a:pt x="360049" y="68580"/>
                </a:cubicBezTo>
                <a:lnTo>
                  <a:pt x="360045" y="137160"/>
                </a:lnTo>
                <a:moveTo>
                  <a:pt x="411480" y="137160"/>
                </a:moveTo>
                <a:lnTo>
                  <a:pt x="411480" y="68580"/>
                </a:lnTo>
                <a:cubicBezTo>
                  <a:pt x="411480" y="30751"/>
                  <a:pt x="380726" y="0"/>
                  <a:pt x="342899" y="0"/>
                </a:cubicBezTo>
                <a:lnTo>
                  <a:pt x="68577" y="0"/>
                </a:lnTo>
                <a:cubicBezTo>
                  <a:pt x="30750" y="0"/>
                  <a:pt x="-4" y="30751"/>
                  <a:pt x="-4" y="68580"/>
                </a:cubicBezTo>
                <a:lnTo>
                  <a:pt x="-4" y="137160"/>
                </a:lnTo>
                <a:lnTo>
                  <a:pt x="-4" y="162880"/>
                </a:lnTo>
                <a:lnTo>
                  <a:pt x="-4" y="188601"/>
                </a:lnTo>
                <a:lnTo>
                  <a:pt x="-4" y="480066"/>
                </a:lnTo>
                <a:cubicBezTo>
                  <a:pt x="-4" y="517894"/>
                  <a:pt x="30750" y="548646"/>
                  <a:pt x="68577" y="548646"/>
                </a:cubicBezTo>
                <a:lnTo>
                  <a:pt x="342899" y="548646"/>
                </a:lnTo>
                <a:cubicBezTo>
                  <a:pt x="380726" y="548646"/>
                  <a:pt x="411480" y="517894"/>
                  <a:pt x="411480" y="480066"/>
                </a:cubicBezTo>
                <a:lnTo>
                  <a:pt x="411480" y="188601"/>
                </a:lnTo>
                <a:lnTo>
                  <a:pt x="411480" y="162886"/>
                </a:lnTo>
                <a:lnTo>
                  <a:pt x="411480" y="137160"/>
                </a:lnTo>
                <a:moveTo>
                  <a:pt x="85724" y="248605"/>
                </a:moveTo>
                <a:cubicBezTo>
                  <a:pt x="85724" y="262810"/>
                  <a:pt x="97237" y="274326"/>
                  <a:pt x="111441" y="274326"/>
                </a:cubicBezTo>
                <a:cubicBezTo>
                  <a:pt x="125645" y="274326"/>
                  <a:pt x="137159" y="262810"/>
                  <a:pt x="137159" y="248611"/>
                </a:cubicBezTo>
                <a:cubicBezTo>
                  <a:pt x="137159" y="234407"/>
                  <a:pt x="125645" y="222896"/>
                  <a:pt x="111441" y="222896"/>
                </a:cubicBezTo>
                <a:cubicBezTo>
                  <a:pt x="97237" y="222896"/>
                  <a:pt x="85724" y="234412"/>
                  <a:pt x="85724" y="248616"/>
                </a:cubicBezTo>
                <a:lnTo>
                  <a:pt x="85724" y="248605"/>
                </a:lnTo>
                <a:moveTo>
                  <a:pt x="111441" y="317185"/>
                </a:moveTo>
                <a:cubicBezTo>
                  <a:pt x="97237" y="317185"/>
                  <a:pt x="85724" y="328701"/>
                  <a:pt x="85724" y="342906"/>
                </a:cubicBezTo>
                <a:cubicBezTo>
                  <a:pt x="85724" y="357110"/>
                  <a:pt x="97237" y="368626"/>
                  <a:pt x="111441" y="368626"/>
                </a:cubicBezTo>
                <a:cubicBezTo>
                  <a:pt x="125645" y="368626"/>
                  <a:pt x="137159" y="357110"/>
                  <a:pt x="137159" y="342911"/>
                </a:cubicBezTo>
                <a:cubicBezTo>
                  <a:pt x="137159" y="328707"/>
                  <a:pt x="125645" y="317196"/>
                  <a:pt x="111441" y="317196"/>
                </a:cubicBezTo>
                <a:lnTo>
                  <a:pt x="111441" y="317185"/>
                </a:lnTo>
                <a:moveTo>
                  <a:pt x="85724" y="437200"/>
                </a:moveTo>
                <a:cubicBezTo>
                  <a:pt x="85724" y="451454"/>
                  <a:pt x="97187" y="462921"/>
                  <a:pt x="111441" y="462921"/>
                </a:cubicBezTo>
                <a:lnTo>
                  <a:pt x="205740" y="462921"/>
                </a:lnTo>
                <a:cubicBezTo>
                  <a:pt x="219994" y="462921"/>
                  <a:pt x="231458" y="451454"/>
                  <a:pt x="231458" y="437206"/>
                </a:cubicBezTo>
                <a:cubicBezTo>
                  <a:pt x="231458" y="422952"/>
                  <a:pt x="219994" y="411491"/>
                  <a:pt x="205740" y="411491"/>
                </a:cubicBezTo>
                <a:lnTo>
                  <a:pt x="111441" y="411491"/>
                </a:lnTo>
                <a:cubicBezTo>
                  <a:pt x="97187" y="411491"/>
                  <a:pt x="85724" y="422958"/>
                  <a:pt x="85724" y="437211"/>
                </a:cubicBezTo>
                <a:lnTo>
                  <a:pt x="85724" y="437200"/>
                </a:lnTo>
                <a:moveTo>
                  <a:pt x="205740" y="222885"/>
                </a:moveTo>
                <a:cubicBezTo>
                  <a:pt x="191536" y="222885"/>
                  <a:pt x="180023" y="234401"/>
                  <a:pt x="180023" y="248605"/>
                </a:cubicBezTo>
                <a:cubicBezTo>
                  <a:pt x="180023" y="262810"/>
                  <a:pt x="191536" y="274326"/>
                  <a:pt x="205740" y="274326"/>
                </a:cubicBezTo>
                <a:cubicBezTo>
                  <a:pt x="219944" y="274326"/>
                  <a:pt x="231458" y="262810"/>
                  <a:pt x="231458" y="248611"/>
                </a:cubicBezTo>
                <a:cubicBezTo>
                  <a:pt x="231458" y="234407"/>
                  <a:pt x="219944" y="222896"/>
                  <a:pt x="205740" y="222896"/>
                </a:cubicBezTo>
                <a:lnTo>
                  <a:pt x="205740" y="222885"/>
                </a:lnTo>
                <a:moveTo>
                  <a:pt x="180023" y="342900"/>
                </a:moveTo>
                <a:cubicBezTo>
                  <a:pt x="180023" y="357104"/>
                  <a:pt x="191536" y="368620"/>
                  <a:pt x="205740" y="368620"/>
                </a:cubicBezTo>
                <a:cubicBezTo>
                  <a:pt x="219944" y="368620"/>
                  <a:pt x="231458" y="357104"/>
                  <a:pt x="231458" y="342906"/>
                </a:cubicBezTo>
                <a:cubicBezTo>
                  <a:pt x="231458" y="328701"/>
                  <a:pt x="219944" y="317191"/>
                  <a:pt x="205740" y="317191"/>
                </a:cubicBezTo>
                <a:cubicBezTo>
                  <a:pt x="191536" y="317191"/>
                  <a:pt x="180023" y="328707"/>
                  <a:pt x="180023" y="342911"/>
                </a:cubicBezTo>
                <a:lnTo>
                  <a:pt x="180023" y="342900"/>
                </a:lnTo>
                <a:moveTo>
                  <a:pt x="300039" y="222885"/>
                </a:moveTo>
                <a:cubicBezTo>
                  <a:pt x="285835" y="222885"/>
                  <a:pt x="274321" y="234401"/>
                  <a:pt x="274321" y="248605"/>
                </a:cubicBezTo>
                <a:cubicBezTo>
                  <a:pt x="274321" y="262810"/>
                  <a:pt x="285835" y="274326"/>
                  <a:pt x="300039" y="274326"/>
                </a:cubicBezTo>
                <a:cubicBezTo>
                  <a:pt x="314243" y="274326"/>
                  <a:pt x="325756" y="262810"/>
                  <a:pt x="325756" y="248611"/>
                </a:cubicBezTo>
                <a:cubicBezTo>
                  <a:pt x="325756" y="234407"/>
                  <a:pt x="314243" y="222896"/>
                  <a:pt x="300039" y="222896"/>
                </a:cubicBezTo>
                <a:lnTo>
                  <a:pt x="300039" y="222885"/>
                </a:lnTo>
                <a:moveTo>
                  <a:pt x="274321" y="342900"/>
                </a:moveTo>
                <a:cubicBezTo>
                  <a:pt x="274321" y="357104"/>
                  <a:pt x="285835" y="368620"/>
                  <a:pt x="300039" y="368620"/>
                </a:cubicBezTo>
                <a:cubicBezTo>
                  <a:pt x="314243" y="368620"/>
                  <a:pt x="325756" y="357104"/>
                  <a:pt x="325756" y="342906"/>
                </a:cubicBezTo>
                <a:cubicBezTo>
                  <a:pt x="325756" y="328701"/>
                  <a:pt x="314243" y="317191"/>
                  <a:pt x="300039" y="317191"/>
                </a:cubicBezTo>
                <a:cubicBezTo>
                  <a:pt x="285835" y="317191"/>
                  <a:pt x="274321" y="328707"/>
                  <a:pt x="274321" y="342911"/>
                </a:cubicBezTo>
                <a:lnTo>
                  <a:pt x="274321" y="342900"/>
                </a:lnTo>
                <a:moveTo>
                  <a:pt x="300039" y="411480"/>
                </a:moveTo>
                <a:cubicBezTo>
                  <a:pt x="285835" y="411480"/>
                  <a:pt x="274321" y="422996"/>
                  <a:pt x="274321" y="437200"/>
                </a:cubicBezTo>
                <a:cubicBezTo>
                  <a:pt x="274321" y="451405"/>
                  <a:pt x="285835" y="462921"/>
                  <a:pt x="300039" y="462921"/>
                </a:cubicBezTo>
                <a:cubicBezTo>
                  <a:pt x="314243" y="462921"/>
                  <a:pt x="325756" y="451405"/>
                  <a:pt x="325756" y="437206"/>
                </a:cubicBezTo>
                <a:cubicBezTo>
                  <a:pt x="325756" y="423002"/>
                  <a:pt x="314243" y="411491"/>
                  <a:pt x="300039" y="411491"/>
                </a:cubicBezTo>
                <a:lnTo>
                  <a:pt x="300039" y="411480"/>
                </a:lnTo>
              </a:path>
            </a:pathLst>
          </a:custGeom>
          <a:solidFill>
            <a:srgbClr val="00386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6" name="Text 14"/>
          <p:cNvSpPr/>
          <p:nvPr/>
        </p:nvSpPr>
        <p:spPr>
          <a:xfrm>
            <a:off x="502919" y="172338"/>
            <a:ext cx="73152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1"/>
          <p:cNvSpPr/>
          <p:nvPr/>
        </p:nvSpPr>
        <p:spPr>
          <a:xfrm>
            <a:off x="783604" y="6508085"/>
            <a:ext cx="576072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2"/>
          <p:cNvSpPr/>
          <p:nvPr/>
        </p:nvSpPr>
        <p:spPr>
          <a:xfrm>
            <a:off x="502920" y="6508085"/>
            <a:ext cx="18288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800" dirty="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14</a:t>
            </a:r>
            <a:endParaRPr lang="en-US" sz="800" dirty="0"/>
          </a:p>
        </p:txBody>
      </p:sp>
      <p:sp>
        <p:nvSpPr>
          <p:cNvPr id="10" name="Text 8"/>
          <p:cNvSpPr/>
          <p:nvPr/>
        </p:nvSpPr>
        <p:spPr>
          <a:xfrm>
            <a:off x="5149993" y="545007"/>
            <a:ext cx="420905" cy="221144"/>
          </a:xfrm>
          <a:custGeom>
            <a:avLst/>
            <a:gdLst/>
            <a:ahLst/>
            <a:cxnLst/>
            <a:rect l="l" t="t" r="r" b="b"/>
            <a:pathLst>
              <a:path w="420905" h="221144">
                <a:moveTo>
                  <a:pt x="67012" y="213165"/>
                </a:moveTo>
                <a:cubicBezTo>
                  <a:pt x="59352" y="213165"/>
                  <a:pt x="51696" y="211568"/>
                  <a:pt x="44035" y="208377"/>
                </a:cubicBezTo>
                <a:cubicBezTo>
                  <a:pt x="14037" y="195613"/>
                  <a:pt x="0" y="161150"/>
                  <a:pt x="12762" y="131152"/>
                </a:cubicBezTo>
                <a:cubicBezTo>
                  <a:pt x="46270" y="51374"/>
                  <a:pt x="123813" y="-2"/>
                  <a:pt x="210288" y="-2"/>
                </a:cubicBezTo>
                <a:cubicBezTo>
                  <a:pt x="296767" y="-2"/>
                  <a:pt x="374310" y="51374"/>
                  <a:pt x="408134" y="131152"/>
                </a:cubicBezTo>
                <a:cubicBezTo>
                  <a:pt x="420900" y="161147"/>
                  <a:pt x="406859" y="195931"/>
                  <a:pt x="376861" y="208377"/>
                </a:cubicBezTo>
                <a:cubicBezTo>
                  <a:pt x="346863" y="221142"/>
                  <a:pt x="312084" y="207101"/>
                  <a:pt x="299638" y="177105"/>
                </a:cubicBezTo>
                <a:cubicBezTo>
                  <a:pt x="284321" y="141364"/>
                  <a:pt x="249218" y="118069"/>
                  <a:pt x="210288" y="118069"/>
                </a:cubicBezTo>
                <a:cubicBezTo>
                  <a:pt x="171359" y="118069"/>
                  <a:pt x="136575" y="141364"/>
                  <a:pt x="121258" y="177105"/>
                </a:cubicBezTo>
                <a:cubicBezTo>
                  <a:pt x="112003" y="199443"/>
                  <a:pt x="89985" y="213165"/>
                  <a:pt x="67008" y="213165"/>
                </a:cubicBezTo>
                <a:lnTo>
                  <a:pt x="67012" y="213165"/>
                </a:lnTo>
              </a:path>
            </a:pathLst>
          </a:custGeom>
          <a:solidFill>
            <a:srgbClr val="00549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6" name="Text 14"/>
          <p:cNvSpPr/>
          <p:nvPr/>
        </p:nvSpPr>
        <p:spPr>
          <a:xfrm>
            <a:off x="502920" y="1520236"/>
            <a:ext cx="11101250" cy="7896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buNone/>
            </a:pPr>
            <a:r>
              <a:rPr lang="en-US" sz="4800" dirty="0">
                <a:solidFill>
                  <a:srgbClr val="003860"/>
                </a:solidFill>
                <a:latin typeface="Lexend Deca Regular" pitchFamily="34" charset="0"/>
                <a:ea typeface="Lexend Deca Regular" pitchFamily="34" charset="-122"/>
                <a:cs typeface="Lexend Deca Regular" pitchFamily="34" charset="-120"/>
              </a:rPr>
              <a:t>Placement of Complex Equations</a:t>
            </a:r>
            <a:endParaRPr lang="en-US" sz="4800" dirty="0"/>
          </a:p>
        </p:txBody>
      </p:sp>
      <p:sp>
        <p:nvSpPr>
          <p:cNvPr id="17" name="Text 15"/>
          <p:cNvSpPr/>
          <p:nvPr/>
        </p:nvSpPr>
        <p:spPr>
          <a:xfrm>
            <a:off x="1065218" y="2469035"/>
            <a:ext cx="914516" cy="914400"/>
          </a:xfrm>
          <a:custGeom>
            <a:avLst/>
            <a:gdLst/>
            <a:ahLst/>
            <a:cxnLst/>
            <a:rect l="l" t="t" r="r" b="b"/>
            <a:pathLst>
              <a:path w="914516" h="914400">
                <a:moveTo>
                  <a:pt x="914516" y="457200"/>
                </a:moveTo>
                <a:cubicBezTo>
                  <a:pt x="914516" y="709702"/>
                  <a:pt x="709792" y="914400"/>
                  <a:pt x="457258" y="914400"/>
                </a:cubicBezTo>
                <a:cubicBezTo>
                  <a:pt x="204724" y="914400"/>
                  <a:pt x="0" y="709702"/>
                  <a:pt x="0" y="457200"/>
                </a:cubicBezTo>
                <a:cubicBezTo>
                  <a:pt x="0" y="204698"/>
                  <a:pt x="204724" y="0"/>
                  <a:pt x="457258" y="0"/>
                </a:cubicBezTo>
                <a:cubicBezTo>
                  <a:pt x="709792" y="0"/>
                  <a:pt x="914516" y="204698"/>
                  <a:pt x="914516" y="457200"/>
                </a:cubicBezTo>
              </a:path>
            </a:pathLst>
          </a:custGeom>
          <a:solidFill>
            <a:srgbClr val="0070C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8" name="Text 16"/>
          <p:cNvSpPr/>
          <p:nvPr/>
        </p:nvSpPr>
        <p:spPr>
          <a:xfrm>
            <a:off x="4116324" y="2469035"/>
            <a:ext cx="914400" cy="914400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914400" y="457200"/>
                </a:moveTo>
                <a:cubicBezTo>
                  <a:pt x="914400" y="709702"/>
                  <a:pt x="709702" y="914400"/>
                  <a:pt x="457200" y="914400"/>
                </a:cubicBezTo>
                <a:cubicBezTo>
                  <a:pt x="204698" y="914400"/>
                  <a:pt x="0" y="709702"/>
                  <a:pt x="0" y="457200"/>
                </a:cubicBezTo>
                <a:cubicBezTo>
                  <a:pt x="0" y="204698"/>
                  <a:pt x="204698" y="0"/>
                  <a:pt x="457200" y="0"/>
                </a:cubicBezTo>
                <a:cubicBezTo>
                  <a:pt x="709702" y="0"/>
                  <a:pt x="914400" y="204698"/>
                  <a:pt x="914400" y="457200"/>
                </a:cubicBezTo>
              </a:path>
            </a:pathLst>
          </a:custGeom>
          <a:solidFill>
            <a:srgbClr val="0070C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9" name="Text 17"/>
          <p:cNvSpPr/>
          <p:nvPr/>
        </p:nvSpPr>
        <p:spPr>
          <a:xfrm>
            <a:off x="7161160" y="2469035"/>
            <a:ext cx="914516" cy="914400"/>
          </a:xfrm>
          <a:custGeom>
            <a:avLst/>
            <a:gdLst/>
            <a:ahLst/>
            <a:cxnLst/>
            <a:rect l="l" t="t" r="r" b="b"/>
            <a:pathLst>
              <a:path w="914516" h="914400">
                <a:moveTo>
                  <a:pt x="914516" y="457200"/>
                </a:moveTo>
                <a:cubicBezTo>
                  <a:pt x="914516" y="709702"/>
                  <a:pt x="709792" y="914400"/>
                  <a:pt x="457258" y="914400"/>
                </a:cubicBezTo>
                <a:cubicBezTo>
                  <a:pt x="204724" y="914400"/>
                  <a:pt x="0" y="709702"/>
                  <a:pt x="0" y="457200"/>
                </a:cubicBezTo>
                <a:cubicBezTo>
                  <a:pt x="0" y="204698"/>
                  <a:pt x="204724" y="0"/>
                  <a:pt x="457258" y="0"/>
                </a:cubicBezTo>
                <a:cubicBezTo>
                  <a:pt x="709792" y="0"/>
                  <a:pt x="914516" y="204698"/>
                  <a:pt x="914516" y="457200"/>
                </a:cubicBezTo>
              </a:path>
            </a:pathLst>
          </a:custGeom>
          <a:solidFill>
            <a:srgbClr val="0070C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20" name="Text 18"/>
          <p:cNvSpPr/>
          <p:nvPr/>
        </p:nvSpPr>
        <p:spPr>
          <a:xfrm>
            <a:off x="10206112" y="2469035"/>
            <a:ext cx="914516" cy="914400"/>
          </a:xfrm>
          <a:custGeom>
            <a:avLst/>
            <a:gdLst/>
            <a:ahLst/>
            <a:cxnLst/>
            <a:rect l="l" t="t" r="r" b="b"/>
            <a:pathLst>
              <a:path w="914516" h="914400">
                <a:moveTo>
                  <a:pt x="914516" y="457200"/>
                </a:moveTo>
                <a:cubicBezTo>
                  <a:pt x="914516" y="709702"/>
                  <a:pt x="709792" y="914400"/>
                  <a:pt x="457258" y="914400"/>
                </a:cubicBezTo>
                <a:cubicBezTo>
                  <a:pt x="204724" y="914400"/>
                  <a:pt x="0" y="709702"/>
                  <a:pt x="0" y="457200"/>
                </a:cubicBezTo>
                <a:cubicBezTo>
                  <a:pt x="0" y="204698"/>
                  <a:pt x="204724" y="0"/>
                  <a:pt x="457258" y="0"/>
                </a:cubicBezTo>
                <a:cubicBezTo>
                  <a:pt x="709792" y="0"/>
                  <a:pt x="914516" y="204698"/>
                  <a:pt x="914516" y="457200"/>
                </a:cubicBezTo>
              </a:path>
            </a:pathLst>
          </a:custGeom>
          <a:solidFill>
            <a:srgbClr val="0070C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21" name="Text 19"/>
          <p:cNvSpPr/>
          <p:nvPr/>
        </p:nvSpPr>
        <p:spPr>
          <a:xfrm>
            <a:off x="10491920" y="2697635"/>
            <a:ext cx="342900" cy="457200"/>
          </a:xfrm>
          <a:custGeom>
            <a:avLst/>
            <a:gdLst/>
            <a:ahLst/>
            <a:cxnLst/>
            <a:rect l="l" t="t" r="r" b="b"/>
            <a:pathLst>
              <a:path w="342900" h="457200">
                <a:moveTo>
                  <a:pt x="300038" y="157163"/>
                </a:moveTo>
                <a:lnTo>
                  <a:pt x="300038" y="400050"/>
                </a:lnTo>
                <a:cubicBezTo>
                  <a:pt x="300038" y="407909"/>
                  <a:pt x="293608" y="414338"/>
                  <a:pt x="285749" y="414338"/>
                </a:cubicBezTo>
                <a:lnTo>
                  <a:pt x="57148" y="414338"/>
                </a:lnTo>
                <a:cubicBezTo>
                  <a:pt x="49288" y="414338"/>
                  <a:pt x="42859" y="407909"/>
                  <a:pt x="42859" y="400050"/>
                </a:cubicBezTo>
                <a:lnTo>
                  <a:pt x="42859" y="157163"/>
                </a:lnTo>
                <a:lnTo>
                  <a:pt x="300038" y="157163"/>
                </a:lnTo>
                <a:moveTo>
                  <a:pt x="300038" y="114300"/>
                </a:moveTo>
                <a:lnTo>
                  <a:pt x="42863" y="114300"/>
                </a:lnTo>
                <a:lnTo>
                  <a:pt x="42863" y="57150"/>
                </a:lnTo>
                <a:cubicBezTo>
                  <a:pt x="42863" y="49291"/>
                  <a:pt x="49292" y="42863"/>
                  <a:pt x="57151" y="42863"/>
                </a:cubicBezTo>
                <a:lnTo>
                  <a:pt x="285752" y="42863"/>
                </a:lnTo>
                <a:cubicBezTo>
                  <a:pt x="293612" y="42863"/>
                  <a:pt x="300041" y="49291"/>
                  <a:pt x="300041" y="57150"/>
                </a:cubicBezTo>
                <a:lnTo>
                  <a:pt x="300038" y="114300"/>
                </a:lnTo>
                <a:moveTo>
                  <a:pt x="342900" y="114300"/>
                </a:moveTo>
                <a:lnTo>
                  <a:pt x="342900" y="57150"/>
                </a:lnTo>
                <a:cubicBezTo>
                  <a:pt x="342900" y="25626"/>
                  <a:pt x="317272" y="0"/>
                  <a:pt x="285749" y="0"/>
                </a:cubicBezTo>
                <a:lnTo>
                  <a:pt x="57148" y="0"/>
                </a:lnTo>
                <a:cubicBezTo>
                  <a:pt x="25625" y="0"/>
                  <a:pt x="-3" y="25626"/>
                  <a:pt x="-3" y="57150"/>
                </a:cubicBezTo>
                <a:lnTo>
                  <a:pt x="-3" y="114300"/>
                </a:lnTo>
                <a:lnTo>
                  <a:pt x="-3" y="135734"/>
                </a:lnTo>
                <a:lnTo>
                  <a:pt x="-3" y="157167"/>
                </a:lnTo>
                <a:lnTo>
                  <a:pt x="-3" y="400055"/>
                </a:lnTo>
                <a:cubicBezTo>
                  <a:pt x="-3" y="431579"/>
                  <a:pt x="25625" y="457205"/>
                  <a:pt x="57148" y="457205"/>
                </a:cubicBezTo>
                <a:lnTo>
                  <a:pt x="285749" y="457205"/>
                </a:lnTo>
                <a:cubicBezTo>
                  <a:pt x="317272" y="457205"/>
                  <a:pt x="342900" y="431579"/>
                  <a:pt x="342900" y="400055"/>
                </a:cubicBezTo>
                <a:lnTo>
                  <a:pt x="342900" y="157167"/>
                </a:lnTo>
                <a:lnTo>
                  <a:pt x="342900" y="135738"/>
                </a:lnTo>
                <a:lnTo>
                  <a:pt x="342900" y="114300"/>
                </a:lnTo>
                <a:moveTo>
                  <a:pt x="71436" y="207171"/>
                </a:moveTo>
                <a:cubicBezTo>
                  <a:pt x="71436" y="219008"/>
                  <a:pt x="81031" y="228605"/>
                  <a:pt x="92868" y="228605"/>
                </a:cubicBezTo>
                <a:cubicBezTo>
                  <a:pt x="104705" y="228605"/>
                  <a:pt x="114299" y="219008"/>
                  <a:pt x="114299" y="207176"/>
                </a:cubicBezTo>
                <a:cubicBezTo>
                  <a:pt x="114299" y="195339"/>
                  <a:pt x="104705" y="185747"/>
                  <a:pt x="92868" y="185747"/>
                </a:cubicBezTo>
                <a:cubicBezTo>
                  <a:pt x="81031" y="185747"/>
                  <a:pt x="71436" y="195343"/>
                  <a:pt x="71436" y="207180"/>
                </a:cubicBezTo>
                <a:lnTo>
                  <a:pt x="71436" y="207171"/>
                </a:lnTo>
                <a:moveTo>
                  <a:pt x="92868" y="264321"/>
                </a:moveTo>
                <a:cubicBezTo>
                  <a:pt x="81031" y="264321"/>
                  <a:pt x="71436" y="273918"/>
                  <a:pt x="71436" y="285755"/>
                </a:cubicBezTo>
                <a:cubicBezTo>
                  <a:pt x="71436" y="297591"/>
                  <a:pt x="81031" y="307188"/>
                  <a:pt x="92868" y="307188"/>
                </a:cubicBezTo>
                <a:cubicBezTo>
                  <a:pt x="104705" y="307188"/>
                  <a:pt x="114299" y="297591"/>
                  <a:pt x="114299" y="285759"/>
                </a:cubicBezTo>
                <a:cubicBezTo>
                  <a:pt x="114299" y="273922"/>
                  <a:pt x="104705" y="264330"/>
                  <a:pt x="92868" y="264330"/>
                </a:cubicBezTo>
                <a:lnTo>
                  <a:pt x="92868" y="264321"/>
                </a:lnTo>
                <a:moveTo>
                  <a:pt x="71436" y="364334"/>
                </a:moveTo>
                <a:cubicBezTo>
                  <a:pt x="71436" y="376212"/>
                  <a:pt x="80990" y="385767"/>
                  <a:pt x="92868" y="385767"/>
                </a:cubicBezTo>
                <a:lnTo>
                  <a:pt x="171450" y="385767"/>
                </a:lnTo>
                <a:cubicBezTo>
                  <a:pt x="183328" y="385767"/>
                  <a:pt x="192881" y="376212"/>
                  <a:pt x="192881" y="364338"/>
                </a:cubicBezTo>
                <a:cubicBezTo>
                  <a:pt x="192881" y="352460"/>
                  <a:pt x="183328" y="342909"/>
                  <a:pt x="171450" y="342909"/>
                </a:cubicBezTo>
                <a:lnTo>
                  <a:pt x="92868" y="342909"/>
                </a:lnTo>
                <a:cubicBezTo>
                  <a:pt x="80990" y="342909"/>
                  <a:pt x="71436" y="352465"/>
                  <a:pt x="71436" y="364343"/>
                </a:cubicBezTo>
                <a:lnTo>
                  <a:pt x="71436" y="364334"/>
                </a:lnTo>
                <a:moveTo>
                  <a:pt x="171450" y="185738"/>
                </a:moveTo>
                <a:cubicBezTo>
                  <a:pt x="159613" y="185738"/>
                  <a:pt x="150019" y="195334"/>
                  <a:pt x="150019" y="207171"/>
                </a:cubicBezTo>
                <a:cubicBezTo>
                  <a:pt x="150019" y="219008"/>
                  <a:pt x="159613" y="228605"/>
                  <a:pt x="171450" y="228605"/>
                </a:cubicBezTo>
                <a:cubicBezTo>
                  <a:pt x="183287" y="228605"/>
                  <a:pt x="192881" y="219008"/>
                  <a:pt x="192881" y="207176"/>
                </a:cubicBezTo>
                <a:cubicBezTo>
                  <a:pt x="192881" y="195339"/>
                  <a:pt x="183287" y="185747"/>
                  <a:pt x="171450" y="185747"/>
                </a:cubicBezTo>
                <a:lnTo>
                  <a:pt x="171450" y="185738"/>
                </a:lnTo>
                <a:moveTo>
                  <a:pt x="150019" y="285750"/>
                </a:moveTo>
                <a:cubicBezTo>
                  <a:pt x="150019" y="297587"/>
                  <a:pt x="159613" y="307184"/>
                  <a:pt x="171450" y="307184"/>
                </a:cubicBezTo>
                <a:cubicBezTo>
                  <a:pt x="183287" y="307184"/>
                  <a:pt x="192881" y="297587"/>
                  <a:pt x="192881" y="285755"/>
                </a:cubicBezTo>
                <a:cubicBezTo>
                  <a:pt x="192881" y="273918"/>
                  <a:pt x="183287" y="264326"/>
                  <a:pt x="171450" y="264326"/>
                </a:cubicBezTo>
                <a:cubicBezTo>
                  <a:pt x="159613" y="264326"/>
                  <a:pt x="150019" y="273922"/>
                  <a:pt x="150019" y="285759"/>
                </a:cubicBezTo>
                <a:lnTo>
                  <a:pt x="150019" y="285750"/>
                </a:lnTo>
                <a:moveTo>
                  <a:pt x="250032" y="185738"/>
                </a:moveTo>
                <a:cubicBezTo>
                  <a:pt x="238195" y="185738"/>
                  <a:pt x="228601" y="195334"/>
                  <a:pt x="228601" y="207171"/>
                </a:cubicBezTo>
                <a:cubicBezTo>
                  <a:pt x="228601" y="219008"/>
                  <a:pt x="238195" y="228605"/>
                  <a:pt x="250032" y="228605"/>
                </a:cubicBezTo>
                <a:cubicBezTo>
                  <a:pt x="261869" y="228605"/>
                  <a:pt x="271464" y="219008"/>
                  <a:pt x="271464" y="207176"/>
                </a:cubicBezTo>
                <a:cubicBezTo>
                  <a:pt x="271464" y="195339"/>
                  <a:pt x="261869" y="185747"/>
                  <a:pt x="250032" y="185747"/>
                </a:cubicBezTo>
                <a:lnTo>
                  <a:pt x="250032" y="185738"/>
                </a:lnTo>
                <a:moveTo>
                  <a:pt x="228601" y="285750"/>
                </a:moveTo>
                <a:cubicBezTo>
                  <a:pt x="228601" y="297587"/>
                  <a:pt x="238195" y="307184"/>
                  <a:pt x="250032" y="307184"/>
                </a:cubicBezTo>
                <a:cubicBezTo>
                  <a:pt x="261869" y="307184"/>
                  <a:pt x="271464" y="297587"/>
                  <a:pt x="271464" y="285755"/>
                </a:cubicBezTo>
                <a:cubicBezTo>
                  <a:pt x="271464" y="273918"/>
                  <a:pt x="261869" y="264326"/>
                  <a:pt x="250032" y="264326"/>
                </a:cubicBezTo>
                <a:cubicBezTo>
                  <a:pt x="238195" y="264326"/>
                  <a:pt x="228601" y="273922"/>
                  <a:pt x="228601" y="285759"/>
                </a:cubicBezTo>
                <a:lnTo>
                  <a:pt x="228601" y="285750"/>
                </a:lnTo>
                <a:moveTo>
                  <a:pt x="250032" y="342900"/>
                </a:moveTo>
                <a:cubicBezTo>
                  <a:pt x="238195" y="342900"/>
                  <a:pt x="228601" y="352497"/>
                  <a:pt x="228601" y="364334"/>
                </a:cubicBezTo>
                <a:cubicBezTo>
                  <a:pt x="228601" y="376170"/>
                  <a:pt x="238195" y="385767"/>
                  <a:pt x="250032" y="385767"/>
                </a:cubicBezTo>
                <a:cubicBezTo>
                  <a:pt x="261869" y="385767"/>
                  <a:pt x="271464" y="376170"/>
                  <a:pt x="271464" y="364338"/>
                </a:cubicBezTo>
                <a:cubicBezTo>
                  <a:pt x="271464" y="352501"/>
                  <a:pt x="261869" y="342909"/>
                  <a:pt x="250032" y="342909"/>
                </a:cubicBezTo>
                <a:lnTo>
                  <a:pt x="250032" y="342900"/>
                </a:lnTo>
              </a:path>
            </a:pathLst>
          </a:custGeom>
          <a:solidFill>
            <a:srgbClr val="FFFFFF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22" name="Text 20"/>
          <p:cNvSpPr/>
          <p:nvPr/>
        </p:nvSpPr>
        <p:spPr>
          <a:xfrm>
            <a:off x="7389869" y="2697635"/>
            <a:ext cx="457098" cy="457200"/>
          </a:xfrm>
          <a:custGeom>
            <a:avLst/>
            <a:gdLst/>
            <a:ahLst/>
            <a:cxnLst/>
            <a:rect l="l" t="t" r="r" b="b"/>
            <a:pathLst>
              <a:path w="457098" h="457200">
                <a:moveTo>
                  <a:pt x="24487" y="0"/>
                </a:moveTo>
                <a:cubicBezTo>
                  <a:pt x="10916" y="0"/>
                  <a:pt x="0" y="10918"/>
                  <a:pt x="0" y="24488"/>
                </a:cubicBezTo>
                <a:cubicBezTo>
                  <a:pt x="0" y="38057"/>
                  <a:pt x="10915" y="48975"/>
                  <a:pt x="24487" y="48975"/>
                </a:cubicBezTo>
                <a:lnTo>
                  <a:pt x="135292" y="48975"/>
                </a:lnTo>
                <a:cubicBezTo>
                  <a:pt x="138354" y="48975"/>
                  <a:pt x="141106" y="50708"/>
                  <a:pt x="142537" y="53364"/>
                </a:cubicBezTo>
                <a:lnTo>
                  <a:pt x="152945" y="73362"/>
                </a:lnTo>
                <a:lnTo>
                  <a:pt x="2043" y="422919"/>
                </a:lnTo>
                <a:cubicBezTo>
                  <a:pt x="-3364" y="435369"/>
                  <a:pt x="2450" y="449752"/>
                  <a:pt x="14796" y="455060"/>
                </a:cubicBezTo>
                <a:cubicBezTo>
                  <a:pt x="27143" y="460364"/>
                  <a:pt x="41633" y="454754"/>
                  <a:pt x="46935" y="442304"/>
                </a:cubicBezTo>
                <a:lnTo>
                  <a:pt x="182026" y="129479"/>
                </a:lnTo>
                <a:lnTo>
                  <a:pt x="336397" y="426389"/>
                </a:lnTo>
                <a:cubicBezTo>
                  <a:pt x="346192" y="445267"/>
                  <a:pt x="365784" y="457205"/>
                  <a:pt x="387107" y="457205"/>
                </a:cubicBezTo>
                <a:lnTo>
                  <a:pt x="432611" y="457205"/>
                </a:lnTo>
                <a:cubicBezTo>
                  <a:pt x="446182" y="457205"/>
                  <a:pt x="457098" y="446287"/>
                  <a:pt x="457098" y="432717"/>
                </a:cubicBezTo>
                <a:cubicBezTo>
                  <a:pt x="457098" y="419147"/>
                  <a:pt x="446183" y="408229"/>
                  <a:pt x="432611" y="408229"/>
                </a:cubicBezTo>
                <a:lnTo>
                  <a:pt x="387107" y="408229"/>
                </a:lnTo>
                <a:cubicBezTo>
                  <a:pt x="384045" y="408229"/>
                  <a:pt x="381293" y="406497"/>
                  <a:pt x="379862" y="403840"/>
                </a:cubicBezTo>
                <a:lnTo>
                  <a:pt x="186002" y="30815"/>
                </a:lnTo>
                <a:cubicBezTo>
                  <a:pt x="176106" y="11837"/>
                  <a:pt x="156615" y="0"/>
                  <a:pt x="135292" y="0"/>
                </a:cubicBezTo>
                <a:lnTo>
                  <a:pt x="24487" y="0"/>
                </a:lnTo>
              </a:path>
            </a:pathLst>
          </a:custGeom>
          <a:solidFill>
            <a:srgbClr val="FFFFFF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23" name="Text 21"/>
          <p:cNvSpPr/>
          <p:nvPr/>
        </p:nvSpPr>
        <p:spPr>
          <a:xfrm>
            <a:off x="4344924" y="2697635"/>
            <a:ext cx="457200" cy="457200"/>
          </a:xfrm>
          <a:custGeom>
            <a:avLst/>
            <a:gdLst/>
            <a:ahLst/>
            <a:cxnLst/>
            <a:rect l="l" t="t" r="r" b="b"/>
            <a:pathLst>
              <a:path w="457200" h="457200">
                <a:moveTo>
                  <a:pt x="57150" y="0"/>
                </a:moveTo>
                <a:cubicBezTo>
                  <a:pt x="25617" y="0"/>
                  <a:pt x="0" y="25617"/>
                  <a:pt x="0" y="57150"/>
                </a:cubicBezTo>
                <a:lnTo>
                  <a:pt x="0" y="400050"/>
                </a:lnTo>
                <a:cubicBezTo>
                  <a:pt x="0" y="431583"/>
                  <a:pt x="25617" y="457200"/>
                  <a:pt x="57150" y="457200"/>
                </a:cubicBezTo>
                <a:lnTo>
                  <a:pt x="122466" y="457200"/>
                </a:lnTo>
                <a:cubicBezTo>
                  <a:pt x="136040" y="457200"/>
                  <a:pt x="146958" y="446282"/>
                  <a:pt x="146958" y="432708"/>
                </a:cubicBezTo>
                <a:cubicBezTo>
                  <a:pt x="146958" y="419134"/>
                  <a:pt x="136040" y="408216"/>
                  <a:pt x="122466" y="408216"/>
                </a:cubicBezTo>
                <a:lnTo>
                  <a:pt x="57150" y="408216"/>
                </a:lnTo>
                <a:cubicBezTo>
                  <a:pt x="52660" y="408216"/>
                  <a:pt x="48984" y="404540"/>
                  <a:pt x="48984" y="400050"/>
                </a:cubicBezTo>
                <a:lnTo>
                  <a:pt x="48984" y="57150"/>
                </a:lnTo>
                <a:cubicBezTo>
                  <a:pt x="48984" y="52660"/>
                  <a:pt x="52660" y="48984"/>
                  <a:pt x="57150" y="48984"/>
                </a:cubicBezTo>
                <a:lnTo>
                  <a:pt x="122466" y="48984"/>
                </a:lnTo>
                <a:cubicBezTo>
                  <a:pt x="136040" y="48984"/>
                  <a:pt x="146958" y="38066"/>
                  <a:pt x="146958" y="24492"/>
                </a:cubicBezTo>
                <a:cubicBezTo>
                  <a:pt x="146958" y="10918"/>
                  <a:pt x="136040" y="0"/>
                  <a:pt x="122466" y="0"/>
                </a:cubicBezTo>
                <a:lnTo>
                  <a:pt x="57150" y="0"/>
                </a:lnTo>
                <a:moveTo>
                  <a:pt x="400050" y="0"/>
                </a:moveTo>
                <a:lnTo>
                  <a:pt x="334734" y="0"/>
                </a:lnTo>
                <a:cubicBezTo>
                  <a:pt x="321160" y="0"/>
                  <a:pt x="310242" y="10918"/>
                  <a:pt x="310242" y="24492"/>
                </a:cubicBezTo>
                <a:cubicBezTo>
                  <a:pt x="310242" y="38066"/>
                  <a:pt x="321160" y="48984"/>
                  <a:pt x="334734" y="48984"/>
                </a:cubicBezTo>
                <a:lnTo>
                  <a:pt x="400050" y="48984"/>
                </a:lnTo>
                <a:cubicBezTo>
                  <a:pt x="404540" y="48984"/>
                  <a:pt x="408216" y="52660"/>
                  <a:pt x="408216" y="57150"/>
                </a:cubicBezTo>
                <a:lnTo>
                  <a:pt x="408216" y="400050"/>
                </a:lnTo>
                <a:cubicBezTo>
                  <a:pt x="408216" y="404540"/>
                  <a:pt x="404540" y="408216"/>
                  <a:pt x="400050" y="408216"/>
                </a:cubicBezTo>
                <a:lnTo>
                  <a:pt x="334734" y="408216"/>
                </a:lnTo>
                <a:cubicBezTo>
                  <a:pt x="321160" y="408216"/>
                  <a:pt x="310242" y="419134"/>
                  <a:pt x="310242" y="432708"/>
                </a:cubicBezTo>
                <a:cubicBezTo>
                  <a:pt x="310242" y="446282"/>
                  <a:pt x="321160" y="457200"/>
                  <a:pt x="334734" y="457200"/>
                </a:cubicBezTo>
                <a:lnTo>
                  <a:pt x="400050" y="457200"/>
                </a:lnTo>
                <a:cubicBezTo>
                  <a:pt x="431583" y="457200"/>
                  <a:pt x="457200" y="431583"/>
                  <a:pt x="457200" y="400050"/>
                </a:cubicBezTo>
                <a:lnTo>
                  <a:pt x="457200" y="57150"/>
                </a:lnTo>
                <a:cubicBezTo>
                  <a:pt x="457200" y="25617"/>
                  <a:pt x="431583" y="0"/>
                  <a:pt x="400050" y="0"/>
                </a:cubicBezTo>
              </a:path>
            </a:pathLst>
          </a:custGeom>
          <a:solidFill>
            <a:srgbClr val="FFFFFF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24" name="Text 22"/>
          <p:cNvSpPr/>
          <p:nvPr/>
        </p:nvSpPr>
        <p:spPr>
          <a:xfrm>
            <a:off x="1401032" y="2697635"/>
            <a:ext cx="242888" cy="457200"/>
          </a:xfrm>
          <a:custGeom>
            <a:avLst/>
            <a:gdLst/>
            <a:ahLst/>
            <a:cxnLst/>
            <a:rect l="l" t="t" r="r" b="b"/>
            <a:pathLst>
              <a:path w="242888" h="457200">
                <a:moveTo>
                  <a:pt x="171449" y="42863"/>
                </a:moveTo>
                <a:cubicBezTo>
                  <a:pt x="155645" y="42863"/>
                  <a:pt x="142874" y="55632"/>
                  <a:pt x="142874" y="71438"/>
                </a:cubicBezTo>
                <a:lnTo>
                  <a:pt x="142874" y="385763"/>
                </a:lnTo>
                <a:cubicBezTo>
                  <a:pt x="142874" y="425233"/>
                  <a:pt x="110905" y="457200"/>
                  <a:pt x="71436" y="457200"/>
                </a:cubicBezTo>
                <a:cubicBezTo>
                  <a:pt x="31966" y="457200"/>
                  <a:pt x="-2" y="425233"/>
                  <a:pt x="-2" y="385763"/>
                </a:cubicBezTo>
                <a:lnTo>
                  <a:pt x="-2" y="371475"/>
                </a:lnTo>
                <a:cubicBezTo>
                  <a:pt x="-2" y="359597"/>
                  <a:pt x="9553" y="350046"/>
                  <a:pt x="21430" y="350046"/>
                </a:cubicBezTo>
                <a:cubicBezTo>
                  <a:pt x="33307" y="350046"/>
                  <a:pt x="42862" y="359602"/>
                  <a:pt x="42862" y="371480"/>
                </a:cubicBezTo>
                <a:lnTo>
                  <a:pt x="42862" y="385767"/>
                </a:lnTo>
                <a:cubicBezTo>
                  <a:pt x="42862" y="401572"/>
                  <a:pt x="55631" y="414342"/>
                  <a:pt x="71438" y="414342"/>
                </a:cubicBezTo>
                <a:cubicBezTo>
                  <a:pt x="87243" y="414342"/>
                  <a:pt x="100014" y="401572"/>
                  <a:pt x="100014" y="385767"/>
                </a:cubicBezTo>
                <a:lnTo>
                  <a:pt x="100014" y="71442"/>
                </a:lnTo>
                <a:cubicBezTo>
                  <a:pt x="100014" y="31972"/>
                  <a:pt x="131983" y="5"/>
                  <a:pt x="171452" y="5"/>
                </a:cubicBezTo>
                <a:cubicBezTo>
                  <a:pt x="210921" y="5"/>
                  <a:pt x="242890" y="31972"/>
                  <a:pt x="242890" y="71442"/>
                </a:cubicBezTo>
                <a:lnTo>
                  <a:pt x="242890" y="85730"/>
                </a:lnTo>
                <a:cubicBezTo>
                  <a:pt x="242890" y="97608"/>
                  <a:pt x="233335" y="107163"/>
                  <a:pt x="221458" y="107163"/>
                </a:cubicBezTo>
                <a:cubicBezTo>
                  <a:pt x="209580" y="107163"/>
                  <a:pt x="200025" y="97608"/>
                  <a:pt x="200025" y="85734"/>
                </a:cubicBezTo>
                <a:lnTo>
                  <a:pt x="200025" y="71447"/>
                </a:lnTo>
                <a:cubicBezTo>
                  <a:pt x="200025" y="55641"/>
                  <a:pt x="187257" y="42872"/>
                  <a:pt x="171449" y="42872"/>
                </a:cubicBezTo>
                <a:lnTo>
                  <a:pt x="171449" y="42863"/>
                </a:lnTo>
              </a:path>
            </a:pathLst>
          </a:custGeom>
          <a:solidFill>
            <a:srgbClr val="FFFFFF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25" name="Text 23"/>
          <p:cNvSpPr/>
          <p:nvPr/>
        </p:nvSpPr>
        <p:spPr>
          <a:xfrm>
            <a:off x="9520428" y="4548144"/>
            <a:ext cx="2286000" cy="133660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sz="1400" dirty="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Example</a:t>
            </a:r>
            <a:r>
              <a:rPr lang="en-US" sz="140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: “</a:t>
            </a:r>
          </a:p>
          <a:p>
            <a:pPr marL="0" indent="0"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sz="140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𝐶</a:t>
            </a:r>
            <a:r>
              <a:rPr lang="en-US" sz="1400" baseline="-2500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𝑡</a:t>
            </a:r>
            <a:r>
              <a:rPr lang="en-US" sz="140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 </a:t>
            </a:r>
            <a:r>
              <a:rPr lang="en-US" sz="1400" dirty="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= 𝐶</a:t>
            </a:r>
            <a:r>
              <a:rPr lang="en-US" sz="1400" baseline="-2500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0</a:t>
            </a:r>
            <a:r>
              <a:rPr lang="en-US" sz="140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 e</a:t>
            </a:r>
            <a:r>
              <a:rPr lang="en-US" sz="1400" baseline="3000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−kt</a:t>
            </a:r>
            <a:r>
              <a:rPr lang="en-US" sz="140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                      [1</a:t>
            </a:r>
            <a:r>
              <a:rPr lang="en-US" sz="1400" dirty="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]</a:t>
            </a:r>
            <a:endParaRPr lang="en-US" sz="1400" dirty="0"/>
          </a:p>
          <a:p>
            <a:pPr marL="0" indent="0"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sz="1400" dirty="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Where C</a:t>
            </a:r>
            <a:r>
              <a:rPr lang="en-US" sz="1400" baseline="-25000" dirty="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t</a:t>
            </a:r>
            <a:r>
              <a:rPr lang="en-US" sz="1400" dirty="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 and C</a:t>
            </a:r>
            <a:r>
              <a:rPr lang="en-US" sz="1400" baseline="-25000" dirty="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o</a:t>
            </a:r>
            <a:r>
              <a:rPr lang="en-US" sz="1400" dirty="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 are the concentrations (mg/L) at time t=t and t=0, respectively; and k is the degradation constant </a:t>
            </a:r>
            <a:r>
              <a:rPr lang="en-US" sz="140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(h</a:t>
            </a:r>
            <a:r>
              <a:rPr lang="en-US" sz="1400" baseline="3000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−1</a:t>
            </a:r>
            <a:r>
              <a:rPr lang="en-US" sz="140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).”</a:t>
            </a:r>
            <a:endParaRPr lang="en-US" sz="1400" dirty="0"/>
          </a:p>
        </p:txBody>
      </p:sp>
      <p:sp>
        <p:nvSpPr>
          <p:cNvPr id="26" name="Text 24"/>
          <p:cNvSpPr/>
          <p:nvPr/>
        </p:nvSpPr>
        <p:spPr>
          <a:xfrm>
            <a:off x="9520428" y="3642283"/>
            <a:ext cx="2286000" cy="4116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1600">
                <a:latin typeface="Lexend Deca Bold" pitchFamily="34" charset="0"/>
                <a:ea typeface="Lexend Deca Bold" pitchFamily="34" charset="-122"/>
                <a:cs typeface="Lexend Deca Bold" pitchFamily="34" charset="-120"/>
              </a:rPr>
              <a:t>Practical </a:t>
            </a:r>
            <a:r>
              <a:rPr lang="en-US" sz="1600" dirty="0">
                <a:latin typeface="Lexend Deca Bold" pitchFamily="34" charset="0"/>
                <a:ea typeface="Lexend Deca Bold" pitchFamily="34" charset="-122"/>
                <a:cs typeface="Lexend Deca Bold" pitchFamily="34" charset="-120"/>
              </a:rPr>
              <a:t>example</a:t>
            </a:r>
            <a:endParaRPr lang="en-US" sz="1600" dirty="0"/>
          </a:p>
        </p:txBody>
      </p:sp>
      <p:sp>
        <p:nvSpPr>
          <p:cNvPr id="27" name="Text 25"/>
          <p:cNvSpPr/>
          <p:nvPr/>
        </p:nvSpPr>
        <p:spPr>
          <a:xfrm>
            <a:off x="6475476" y="4548144"/>
            <a:ext cx="2286000" cy="133660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sz="1400" dirty="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All variables and parameters in the equations should be identified, before or after the equation, the first time they appear (including their units).</a:t>
            </a:r>
            <a:endParaRPr lang="en-US" sz="1400" dirty="0"/>
          </a:p>
        </p:txBody>
      </p:sp>
      <p:sp>
        <p:nvSpPr>
          <p:cNvPr id="28" name="Text 26"/>
          <p:cNvSpPr/>
          <p:nvPr/>
        </p:nvSpPr>
        <p:spPr>
          <a:xfrm>
            <a:off x="6475476" y="3642283"/>
            <a:ext cx="2286000" cy="4116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1600" dirty="0">
                <a:latin typeface="Lexend Deca Bold" pitchFamily="34" charset="0"/>
                <a:ea typeface="Lexend Deca Bold" pitchFamily="34" charset="-122"/>
                <a:cs typeface="Lexend Deca Bold" pitchFamily="34" charset="-120"/>
              </a:rPr>
              <a:t>Explain variables and parameters</a:t>
            </a:r>
            <a:endParaRPr lang="en-US" sz="1600" dirty="0"/>
          </a:p>
        </p:txBody>
      </p:sp>
      <p:sp>
        <p:nvSpPr>
          <p:cNvPr id="29" name="Text 27"/>
          <p:cNvSpPr/>
          <p:nvPr/>
        </p:nvSpPr>
        <p:spPr>
          <a:xfrm>
            <a:off x="3430524" y="4548144"/>
            <a:ext cx="2286000" cy="133660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sz="1400" dirty="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They should be numbered sequentially, inserting the number to the right of the equation, inside brackets.</a:t>
            </a:r>
            <a:endParaRPr lang="en-US" sz="1400" dirty="0"/>
          </a:p>
        </p:txBody>
      </p:sp>
      <p:sp>
        <p:nvSpPr>
          <p:cNvPr id="30" name="Text 28"/>
          <p:cNvSpPr/>
          <p:nvPr/>
        </p:nvSpPr>
        <p:spPr>
          <a:xfrm>
            <a:off x="3430524" y="3642283"/>
            <a:ext cx="2286000" cy="4116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1600" dirty="0">
                <a:latin typeface="Lexend Deca Bold" pitchFamily="34" charset="0"/>
                <a:ea typeface="Lexend Deca Bold" pitchFamily="34" charset="-122"/>
                <a:cs typeface="Lexend Deca Bold" pitchFamily="34" charset="-120"/>
              </a:rPr>
              <a:t>Number equations sequentially</a:t>
            </a:r>
            <a:endParaRPr lang="en-US" sz="1600" dirty="0"/>
          </a:p>
        </p:txBody>
      </p:sp>
      <p:sp>
        <p:nvSpPr>
          <p:cNvPr id="31" name="Text 29"/>
          <p:cNvSpPr/>
          <p:nvPr/>
        </p:nvSpPr>
        <p:spPr>
          <a:xfrm>
            <a:off x="379476" y="4548144"/>
            <a:ext cx="2286000" cy="133660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sz="1400" dirty="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If the equations are complex or long, contain fractions, integrals, or multi-level expressions, or represent key results or important relationships, then they should be placed separately.</a:t>
            </a:r>
            <a:endParaRPr lang="en-US" sz="1400" dirty="0"/>
          </a:p>
        </p:txBody>
      </p:sp>
      <p:sp>
        <p:nvSpPr>
          <p:cNvPr id="32" name="Text 30"/>
          <p:cNvSpPr/>
          <p:nvPr/>
        </p:nvSpPr>
        <p:spPr>
          <a:xfrm>
            <a:off x="379476" y="3642283"/>
            <a:ext cx="2286000" cy="4116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1600" dirty="0">
                <a:latin typeface="Lexend Deca Bold" pitchFamily="34" charset="0"/>
                <a:ea typeface="Lexend Deca Bold" pitchFamily="34" charset="-122"/>
                <a:cs typeface="Lexend Deca Bold" pitchFamily="34" charset="-120"/>
              </a:rPr>
              <a:t>Place complex or lengthy equations separately</a:t>
            </a:r>
            <a:endParaRPr lang="en-US" sz="1600" dirty="0"/>
          </a:p>
        </p:txBody>
      </p:sp>
      <p:sp>
        <p:nvSpPr>
          <p:cNvPr id="34" name="Text 32"/>
          <p:cNvSpPr/>
          <p:nvPr/>
        </p:nvSpPr>
        <p:spPr>
          <a:xfrm>
            <a:off x="502919" y="172338"/>
            <a:ext cx="73152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1"/>
          <p:cNvSpPr/>
          <p:nvPr/>
        </p:nvSpPr>
        <p:spPr>
          <a:xfrm>
            <a:off x="783604" y="5740523"/>
            <a:ext cx="576072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2"/>
          <p:cNvSpPr/>
          <p:nvPr/>
        </p:nvSpPr>
        <p:spPr>
          <a:xfrm>
            <a:off x="502920" y="5740523"/>
            <a:ext cx="18288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800" dirty="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6</a:t>
            </a:r>
            <a:endParaRPr lang="en-US" sz="800" dirty="0"/>
          </a:p>
        </p:txBody>
      </p:sp>
      <p:sp>
        <p:nvSpPr>
          <p:cNvPr id="15" name="Text 13"/>
          <p:cNvSpPr/>
          <p:nvPr/>
        </p:nvSpPr>
        <p:spPr>
          <a:xfrm>
            <a:off x="5149993" y="545007"/>
            <a:ext cx="420905" cy="221144"/>
          </a:xfrm>
          <a:custGeom>
            <a:avLst/>
            <a:gdLst/>
            <a:ahLst/>
            <a:cxnLst/>
            <a:rect l="l" t="t" r="r" b="b"/>
            <a:pathLst>
              <a:path w="420905" h="221144">
                <a:moveTo>
                  <a:pt x="67012" y="213165"/>
                </a:moveTo>
                <a:cubicBezTo>
                  <a:pt x="59352" y="213165"/>
                  <a:pt x="51696" y="211568"/>
                  <a:pt x="44035" y="208377"/>
                </a:cubicBezTo>
                <a:cubicBezTo>
                  <a:pt x="14037" y="195613"/>
                  <a:pt x="0" y="161150"/>
                  <a:pt x="12762" y="131152"/>
                </a:cubicBezTo>
                <a:cubicBezTo>
                  <a:pt x="46270" y="51374"/>
                  <a:pt x="123813" y="-2"/>
                  <a:pt x="210288" y="-2"/>
                </a:cubicBezTo>
                <a:cubicBezTo>
                  <a:pt x="296767" y="-2"/>
                  <a:pt x="374310" y="51374"/>
                  <a:pt x="408134" y="131152"/>
                </a:cubicBezTo>
                <a:cubicBezTo>
                  <a:pt x="420900" y="161147"/>
                  <a:pt x="406859" y="195931"/>
                  <a:pt x="376861" y="208377"/>
                </a:cubicBezTo>
                <a:cubicBezTo>
                  <a:pt x="346863" y="221142"/>
                  <a:pt x="312084" y="207101"/>
                  <a:pt x="299638" y="177105"/>
                </a:cubicBezTo>
                <a:cubicBezTo>
                  <a:pt x="284321" y="141364"/>
                  <a:pt x="249218" y="118069"/>
                  <a:pt x="210288" y="118069"/>
                </a:cubicBezTo>
                <a:cubicBezTo>
                  <a:pt x="171359" y="118069"/>
                  <a:pt x="136575" y="141364"/>
                  <a:pt x="121258" y="177105"/>
                </a:cubicBezTo>
                <a:cubicBezTo>
                  <a:pt x="112003" y="199443"/>
                  <a:pt x="89985" y="213165"/>
                  <a:pt x="67008" y="213165"/>
                </a:cubicBezTo>
                <a:lnTo>
                  <a:pt x="67012" y="213165"/>
                </a:lnTo>
              </a:path>
            </a:pathLst>
          </a:custGeom>
          <a:solidFill>
            <a:srgbClr val="00549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7" name="Text 15"/>
          <p:cNvSpPr/>
          <p:nvPr/>
        </p:nvSpPr>
        <p:spPr>
          <a:xfrm>
            <a:off x="502920" y="1520236"/>
            <a:ext cx="11101250" cy="7896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buNone/>
            </a:pPr>
            <a:r>
              <a:rPr lang="en-US" sz="4800" dirty="0">
                <a:solidFill>
                  <a:srgbClr val="003860"/>
                </a:solidFill>
                <a:latin typeface="Lexend Deca Regular" pitchFamily="34" charset="0"/>
                <a:ea typeface="Lexend Deca Regular" pitchFamily="34" charset="-122"/>
                <a:cs typeface="Lexend Deca Regular" pitchFamily="34" charset="-120"/>
              </a:rPr>
              <a:t>Significant Figures Rules</a:t>
            </a:r>
            <a:endParaRPr lang="en-US" sz="4800" dirty="0"/>
          </a:p>
        </p:txBody>
      </p:sp>
      <p:sp>
        <p:nvSpPr>
          <p:cNvPr id="18" name="Text 16"/>
          <p:cNvSpPr/>
          <p:nvPr/>
        </p:nvSpPr>
        <p:spPr>
          <a:xfrm>
            <a:off x="854964" y="2364873"/>
            <a:ext cx="731520" cy="731520"/>
          </a:xfrm>
          <a:custGeom>
            <a:avLst/>
            <a:gdLst/>
            <a:ahLst/>
            <a:cxnLst/>
            <a:rect l="l" t="t" r="r" b="b"/>
            <a:pathLst>
              <a:path w="731520" h="731520">
                <a:moveTo>
                  <a:pt x="731520" y="365760"/>
                </a:moveTo>
                <a:cubicBezTo>
                  <a:pt x="731520" y="567762"/>
                  <a:pt x="567762" y="731520"/>
                  <a:pt x="365760" y="731520"/>
                </a:cubicBezTo>
                <a:cubicBezTo>
                  <a:pt x="163758" y="731520"/>
                  <a:pt x="0" y="567762"/>
                  <a:pt x="0" y="365760"/>
                </a:cubicBezTo>
                <a:cubicBezTo>
                  <a:pt x="0" y="163758"/>
                  <a:pt x="163758" y="0"/>
                  <a:pt x="365760" y="0"/>
                </a:cubicBezTo>
                <a:cubicBezTo>
                  <a:pt x="567762" y="0"/>
                  <a:pt x="731520" y="163758"/>
                  <a:pt x="731520" y="365760"/>
                </a:cubicBezTo>
              </a:path>
            </a:pathLst>
          </a:custGeom>
          <a:solidFill>
            <a:srgbClr val="0070C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9" name="Text 17"/>
          <p:cNvSpPr/>
          <p:nvPr/>
        </p:nvSpPr>
        <p:spPr>
          <a:xfrm>
            <a:off x="944964" y="2411673"/>
            <a:ext cx="551520" cy="637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1400" dirty="0">
                <a:latin typeface="Lexend Deca Bold" pitchFamily="34" charset="0"/>
                <a:ea typeface="Lexend Deca Bold" pitchFamily="34" charset="-122"/>
                <a:cs typeface="Lexend Deca Bold" pitchFamily="34" charset="-120"/>
              </a:rPr>
              <a:t>01</a:t>
            </a:r>
            <a:endParaRPr lang="en-US" sz="1400" dirty="0"/>
          </a:p>
        </p:txBody>
      </p:sp>
      <p:sp>
        <p:nvSpPr>
          <p:cNvPr id="20" name="Text 18"/>
          <p:cNvSpPr/>
          <p:nvPr/>
        </p:nvSpPr>
        <p:spPr>
          <a:xfrm>
            <a:off x="3296412" y="2364873"/>
            <a:ext cx="731520" cy="731520"/>
          </a:xfrm>
          <a:custGeom>
            <a:avLst/>
            <a:gdLst/>
            <a:ahLst/>
            <a:cxnLst/>
            <a:rect l="l" t="t" r="r" b="b"/>
            <a:pathLst>
              <a:path w="731520" h="731520">
                <a:moveTo>
                  <a:pt x="731520" y="365760"/>
                </a:moveTo>
                <a:cubicBezTo>
                  <a:pt x="731520" y="567762"/>
                  <a:pt x="567762" y="731520"/>
                  <a:pt x="365760" y="731520"/>
                </a:cubicBezTo>
                <a:cubicBezTo>
                  <a:pt x="163758" y="731520"/>
                  <a:pt x="0" y="567762"/>
                  <a:pt x="0" y="365760"/>
                </a:cubicBezTo>
                <a:cubicBezTo>
                  <a:pt x="0" y="163758"/>
                  <a:pt x="163758" y="0"/>
                  <a:pt x="365760" y="0"/>
                </a:cubicBezTo>
                <a:cubicBezTo>
                  <a:pt x="567762" y="0"/>
                  <a:pt x="731520" y="163758"/>
                  <a:pt x="731520" y="365760"/>
                </a:cubicBezTo>
              </a:path>
            </a:pathLst>
          </a:custGeom>
          <a:solidFill>
            <a:srgbClr val="0070C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21" name="Text 19"/>
          <p:cNvSpPr/>
          <p:nvPr/>
        </p:nvSpPr>
        <p:spPr>
          <a:xfrm>
            <a:off x="3386412" y="2411673"/>
            <a:ext cx="551520" cy="637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1400" dirty="0">
                <a:latin typeface="Lexend Deca Bold" pitchFamily="34" charset="0"/>
                <a:ea typeface="Lexend Deca Bold" pitchFamily="34" charset="-122"/>
                <a:cs typeface="Lexend Deca Bold" pitchFamily="34" charset="-120"/>
              </a:rPr>
              <a:t>02</a:t>
            </a:r>
            <a:endParaRPr lang="en-US" sz="1400" dirty="0"/>
          </a:p>
        </p:txBody>
      </p:sp>
      <p:sp>
        <p:nvSpPr>
          <p:cNvPr id="22" name="Text 20"/>
          <p:cNvSpPr/>
          <p:nvPr/>
        </p:nvSpPr>
        <p:spPr>
          <a:xfrm>
            <a:off x="5730182" y="2364873"/>
            <a:ext cx="731520" cy="731520"/>
          </a:xfrm>
          <a:custGeom>
            <a:avLst/>
            <a:gdLst/>
            <a:ahLst/>
            <a:cxnLst/>
            <a:rect l="l" t="t" r="r" b="b"/>
            <a:pathLst>
              <a:path w="731520" h="731520">
                <a:moveTo>
                  <a:pt x="731520" y="365760"/>
                </a:moveTo>
                <a:cubicBezTo>
                  <a:pt x="731520" y="567762"/>
                  <a:pt x="567762" y="731520"/>
                  <a:pt x="365760" y="731520"/>
                </a:cubicBezTo>
                <a:cubicBezTo>
                  <a:pt x="163758" y="731520"/>
                  <a:pt x="0" y="567762"/>
                  <a:pt x="0" y="365760"/>
                </a:cubicBezTo>
                <a:cubicBezTo>
                  <a:pt x="0" y="163758"/>
                  <a:pt x="163758" y="0"/>
                  <a:pt x="365760" y="0"/>
                </a:cubicBezTo>
                <a:cubicBezTo>
                  <a:pt x="567762" y="0"/>
                  <a:pt x="731520" y="163758"/>
                  <a:pt x="731520" y="365760"/>
                </a:cubicBezTo>
              </a:path>
            </a:pathLst>
          </a:custGeom>
          <a:solidFill>
            <a:srgbClr val="0070C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23" name="Text 21"/>
          <p:cNvSpPr/>
          <p:nvPr/>
        </p:nvSpPr>
        <p:spPr>
          <a:xfrm>
            <a:off x="5820182" y="2411673"/>
            <a:ext cx="551520" cy="637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1400" dirty="0">
                <a:latin typeface="Lexend Deca Bold" pitchFamily="34" charset="0"/>
                <a:ea typeface="Lexend Deca Bold" pitchFamily="34" charset="-122"/>
                <a:cs typeface="Lexend Deca Bold" pitchFamily="34" charset="-120"/>
              </a:rPr>
              <a:t>03</a:t>
            </a:r>
            <a:endParaRPr lang="en-US" sz="1400" dirty="0"/>
          </a:p>
        </p:txBody>
      </p:sp>
      <p:sp>
        <p:nvSpPr>
          <p:cNvPr id="24" name="Text 22"/>
          <p:cNvSpPr/>
          <p:nvPr/>
        </p:nvSpPr>
        <p:spPr>
          <a:xfrm>
            <a:off x="8169332" y="2364873"/>
            <a:ext cx="731520" cy="731520"/>
          </a:xfrm>
          <a:custGeom>
            <a:avLst/>
            <a:gdLst/>
            <a:ahLst/>
            <a:cxnLst/>
            <a:rect l="l" t="t" r="r" b="b"/>
            <a:pathLst>
              <a:path w="731520" h="731520">
                <a:moveTo>
                  <a:pt x="731520" y="365760"/>
                </a:moveTo>
                <a:cubicBezTo>
                  <a:pt x="731520" y="567762"/>
                  <a:pt x="567762" y="731520"/>
                  <a:pt x="365760" y="731520"/>
                </a:cubicBezTo>
                <a:cubicBezTo>
                  <a:pt x="163758" y="731520"/>
                  <a:pt x="0" y="567762"/>
                  <a:pt x="0" y="365760"/>
                </a:cubicBezTo>
                <a:cubicBezTo>
                  <a:pt x="0" y="163758"/>
                  <a:pt x="163758" y="0"/>
                  <a:pt x="365760" y="0"/>
                </a:cubicBezTo>
                <a:cubicBezTo>
                  <a:pt x="567762" y="0"/>
                  <a:pt x="731520" y="163758"/>
                  <a:pt x="731520" y="365760"/>
                </a:cubicBezTo>
              </a:path>
            </a:pathLst>
          </a:custGeom>
          <a:solidFill>
            <a:srgbClr val="0070C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25" name="Text 23"/>
          <p:cNvSpPr/>
          <p:nvPr/>
        </p:nvSpPr>
        <p:spPr>
          <a:xfrm>
            <a:off x="8259332" y="2411673"/>
            <a:ext cx="551520" cy="637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1400" dirty="0">
                <a:latin typeface="Lexend Deca Bold" pitchFamily="34" charset="0"/>
                <a:ea typeface="Lexend Deca Bold" pitchFamily="34" charset="-122"/>
                <a:cs typeface="Lexend Deca Bold" pitchFamily="34" charset="-120"/>
              </a:rPr>
              <a:t>04</a:t>
            </a:r>
            <a:endParaRPr lang="en-US" sz="1400" dirty="0"/>
          </a:p>
        </p:txBody>
      </p:sp>
      <p:sp>
        <p:nvSpPr>
          <p:cNvPr id="26" name="Text 24"/>
          <p:cNvSpPr/>
          <p:nvPr/>
        </p:nvSpPr>
        <p:spPr>
          <a:xfrm>
            <a:off x="10608482" y="2364873"/>
            <a:ext cx="731520" cy="731520"/>
          </a:xfrm>
          <a:custGeom>
            <a:avLst/>
            <a:gdLst/>
            <a:ahLst/>
            <a:cxnLst/>
            <a:rect l="l" t="t" r="r" b="b"/>
            <a:pathLst>
              <a:path w="731520" h="731520">
                <a:moveTo>
                  <a:pt x="731520" y="365760"/>
                </a:moveTo>
                <a:cubicBezTo>
                  <a:pt x="731520" y="567762"/>
                  <a:pt x="567762" y="731520"/>
                  <a:pt x="365760" y="731520"/>
                </a:cubicBezTo>
                <a:cubicBezTo>
                  <a:pt x="163758" y="731520"/>
                  <a:pt x="0" y="567762"/>
                  <a:pt x="0" y="365760"/>
                </a:cubicBezTo>
                <a:cubicBezTo>
                  <a:pt x="0" y="163758"/>
                  <a:pt x="163758" y="0"/>
                  <a:pt x="365760" y="0"/>
                </a:cubicBezTo>
                <a:cubicBezTo>
                  <a:pt x="567762" y="0"/>
                  <a:pt x="731520" y="163758"/>
                  <a:pt x="731520" y="365760"/>
                </a:cubicBezTo>
              </a:path>
            </a:pathLst>
          </a:custGeom>
          <a:solidFill>
            <a:srgbClr val="0070C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27" name="Text 25"/>
          <p:cNvSpPr/>
          <p:nvPr/>
        </p:nvSpPr>
        <p:spPr>
          <a:xfrm>
            <a:off x="10698482" y="2411673"/>
            <a:ext cx="551520" cy="637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1400" dirty="0">
                <a:latin typeface="Lexend Deca Bold" pitchFamily="34" charset="0"/>
                <a:ea typeface="Lexend Deca Bold" pitchFamily="34" charset="-122"/>
                <a:cs typeface="Lexend Deca Bold" pitchFamily="34" charset="-120"/>
              </a:rPr>
              <a:t>05</a:t>
            </a:r>
            <a:endParaRPr lang="en-US" sz="1400" dirty="0"/>
          </a:p>
        </p:txBody>
      </p:sp>
      <p:sp>
        <p:nvSpPr>
          <p:cNvPr id="28" name="Text 26"/>
          <p:cNvSpPr/>
          <p:nvPr/>
        </p:nvSpPr>
        <p:spPr>
          <a:xfrm>
            <a:off x="10085704" y="4254617"/>
            <a:ext cx="1828800" cy="133660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sz="1400" dirty="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When a number ends in zeroes that are not to the right of a decimal point, the zeroes are not necessarily significant.</a:t>
            </a:r>
            <a:endParaRPr lang="en-US" sz="1400" dirty="0"/>
          </a:p>
          <a:p>
            <a:pPr marL="0" indent="0"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sz="1400" dirty="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To avoid ambiguity, use scientific notation.</a:t>
            </a:r>
            <a:endParaRPr lang="en-US" sz="1400" dirty="0"/>
          </a:p>
        </p:txBody>
      </p:sp>
      <p:sp>
        <p:nvSpPr>
          <p:cNvPr id="29" name="Text 27"/>
          <p:cNvSpPr/>
          <p:nvPr/>
        </p:nvSpPr>
        <p:spPr>
          <a:xfrm>
            <a:off x="10052164" y="3324870"/>
            <a:ext cx="1828800" cy="4116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ct val="100000"/>
              </a:lnSpc>
              <a:buNone/>
            </a:pPr>
            <a:r>
              <a:rPr lang="en-US" sz="1400" dirty="0">
                <a:latin typeface="Lexend Deca Bold" pitchFamily="34" charset="0"/>
                <a:ea typeface="Lexend Deca Bold" pitchFamily="34" charset="-122"/>
                <a:cs typeface="Lexend Deca Bold" pitchFamily="34" charset="-120"/>
              </a:rPr>
              <a:t>STEP 5: Clarify significance of trailing zeroes</a:t>
            </a:r>
            <a:endParaRPr lang="en-US" sz="1400" dirty="0"/>
          </a:p>
        </p:txBody>
      </p:sp>
      <p:sp>
        <p:nvSpPr>
          <p:cNvPr id="30" name="Text 28"/>
          <p:cNvSpPr/>
          <p:nvPr/>
        </p:nvSpPr>
        <p:spPr>
          <a:xfrm>
            <a:off x="7633623" y="4256957"/>
            <a:ext cx="1828800" cy="133660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sz="1400" dirty="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Zeroes to the right of a decimal point in a number are significant.</a:t>
            </a:r>
            <a:endParaRPr lang="en-US" sz="1400" dirty="0"/>
          </a:p>
        </p:txBody>
      </p:sp>
      <p:sp>
        <p:nvSpPr>
          <p:cNvPr id="31" name="Text 29"/>
          <p:cNvSpPr/>
          <p:nvPr/>
        </p:nvSpPr>
        <p:spPr>
          <a:xfrm>
            <a:off x="7620692" y="3324870"/>
            <a:ext cx="1828800" cy="4116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ct val="100000"/>
              </a:lnSpc>
              <a:buNone/>
            </a:pPr>
            <a:r>
              <a:rPr lang="en-US" sz="1400" dirty="0">
                <a:latin typeface="Lexend Deca Bold" pitchFamily="34" charset="0"/>
                <a:ea typeface="Lexend Deca Bold" pitchFamily="34" charset="-122"/>
                <a:cs typeface="Lexend Deca Bold" pitchFamily="34" charset="-120"/>
              </a:rPr>
              <a:t>STEP 4: Identify decimal-related significant zeroes</a:t>
            </a:r>
            <a:endParaRPr lang="en-US" sz="1400" dirty="0"/>
          </a:p>
        </p:txBody>
      </p:sp>
      <p:sp>
        <p:nvSpPr>
          <p:cNvPr id="32" name="Text 30"/>
          <p:cNvSpPr/>
          <p:nvPr/>
        </p:nvSpPr>
        <p:spPr>
          <a:xfrm>
            <a:off x="5181542" y="4262635"/>
            <a:ext cx="1828800" cy="133660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sz="1400" dirty="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Zeroes to the left of the first nonzero digits are not significant.</a:t>
            </a:r>
            <a:endParaRPr lang="en-US" sz="1400" dirty="0"/>
          </a:p>
        </p:txBody>
      </p:sp>
      <p:sp>
        <p:nvSpPr>
          <p:cNvPr id="33" name="Text 31"/>
          <p:cNvSpPr/>
          <p:nvPr/>
        </p:nvSpPr>
        <p:spPr>
          <a:xfrm>
            <a:off x="5181542" y="3324870"/>
            <a:ext cx="1828800" cy="4116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ct val="100000"/>
              </a:lnSpc>
              <a:buNone/>
            </a:pPr>
            <a:r>
              <a:rPr lang="en-US" sz="1400" dirty="0">
                <a:latin typeface="Lexend Deca Bold" pitchFamily="34" charset="0"/>
                <a:ea typeface="Lexend Deca Bold" pitchFamily="34" charset="-122"/>
                <a:cs typeface="Lexend Deca Bold" pitchFamily="34" charset="-120"/>
              </a:rPr>
              <a:t>STEP 3: Understand non-significance of leading zeroes</a:t>
            </a:r>
            <a:endParaRPr lang="en-US" sz="1400" dirty="0"/>
          </a:p>
        </p:txBody>
      </p:sp>
      <p:sp>
        <p:nvSpPr>
          <p:cNvPr id="34" name="Text 32"/>
          <p:cNvSpPr/>
          <p:nvPr/>
        </p:nvSpPr>
        <p:spPr>
          <a:xfrm>
            <a:off x="2750070" y="4262635"/>
            <a:ext cx="1828800" cy="133660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ct val="120000"/>
              </a:lnSpc>
              <a:spcAft>
                <a:spcPts val="1000"/>
              </a:spcAft>
            </a:pPr>
            <a:r>
              <a:rPr lang="en-US" sz="1400" dirty="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Zeroes </a:t>
            </a:r>
            <a:r>
              <a:rPr lang="en-US" sz="140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between nonzero digits </a:t>
            </a:r>
            <a:r>
              <a:rPr lang="en-US" sz="1400" dirty="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are significant.</a:t>
            </a:r>
            <a:endParaRPr lang="en-US" sz="1400" dirty="0"/>
          </a:p>
        </p:txBody>
      </p:sp>
      <p:sp>
        <p:nvSpPr>
          <p:cNvPr id="35" name="Text 33"/>
          <p:cNvSpPr/>
          <p:nvPr/>
        </p:nvSpPr>
        <p:spPr>
          <a:xfrm>
            <a:off x="2747772" y="3324870"/>
            <a:ext cx="1828800" cy="4116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ct val="100000"/>
              </a:lnSpc>
              <a:buNone/>
            </a:pPr>
            <a:r>
              <a:rPr lang="en-US" sz="1400" dirty="0">
                <a:latin typeface="Lexend Deca Bold" pitchFamily="34" charset="0"/>
                <a:ea typeface="Lexend Deca Bold" pitchFamily="34" charset="-122"/>
                <a:cs typeface="Lexend Deca Bold" pitchFamily="34" charset="-120"/>
              </a:rPr>
              <a:t>STEP 2: Recognise significance of zeroes </a:t>
            </a:r>
            <a:r>
              <a:rPr lang="en-US" sz="1400">
                <a:latin typeface="Lexend Deca Bold" pitchFamily="34" charset="0"/>
                <a:ea typeface="Lexend Deca Bold" pitchFamily="34" charset="-122"/>
                <a:cs typeface="Lexend Deca Bold" pitchFamily="34" charset="-120"/>
              </a:rPr>
              <a:t>between digits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400" dirty="0"/>
          </a:p>
        </p:txBody>
      </p:sp>
      <p:sp>
        <p:nvSpPr>
          <p:cNvPr id="36" name="Text 34"/>
          <p:cNvSpPr/>
          <p:nvPr/>
        </p:nvSpPr>
        <p:spPr>
          <a:xfrm>
            <a:off x="379476" y="4288289"/>
            <a:ext cx="1828800" cy="133660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sz="1400" dirty="0"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All nonzero digits are significant.</a:t>
            </a:r>
            <a:endParaRPr lang="en-US" sz="1400" dirty="0"/>
          </a:p>
        </p:txBody>
      </p:sp>
      <p:sp>
        <p:nvSpPr>
          <p:cNvPr id="37" name="Text 35"/>
          <p:cNvSpPr/>
          <p:nvPr/>
        </p:nvSpPr>
        <p:spPr>
          <a:xfrm>
            <a:off x="379476" y="3324870"/>
            <a:ext cx="1828800" cy="4116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ct val="100000"/>
              </a:lnSpc>
              <a:buNone/>
            </a:pPr>
            <a:r>
              <a:rPr lang="en-US" sz="1400" dirty="0">
                <a:latin typeface="Lexend Deca Bold" pitchFamily="34" charset="0"/>
                <a:ea typeface="Lexend Deca Bold" pitchFamily="34" charset="-122"/>
                <a:cs typeface="Lexend Deca Bold" pitchFamily="34" charset="-120"/>
              </a:rPr>
              <a:t>STEP 1: Identify all nonzero digits</a:t>
            </a:r>
            <a:endParaRPr lang="en-US" sz="1400" dirty="0"/>
          </a:p>
        </p:txBody>
      </p:sp>
      <p:sp>
        <p:nvSpPr>
          <p:cNvPr id="39" name="Text 37"/>
          <p:cNvSpPr/>
          <p:nvPr/>
        </p:nvSpPr>
        <p:spPr>
          <a:xfrm>
            <a:off x="502919" y="172338"/>
            <a:ext cx="73152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178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0" y="781215"/>
            <a:ext cx="12192000" cy="6858000"/>
          </a:xfrm>
          <a:prstGeom prst="rect">
            <a:avLst/>
          </a:prstGeom>
          <a:solidFill>
            <a:srgbClr val="FFFFFF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sz="2000" dirty="0"/>
          </a:p>
        </p:txBody>
      </p:sp>
      <p:sp>
        <p:nvSpPr>
          <p:cNvPr id="15" name="Text 13"/>
          <p:cNvSpPr/>
          <p:nvPr/>
        </p:nvSpPr>
        <p:spPr>
          <a:xfrm>
            <a:off x="7876568" y="3753015"/>
            <a:ext cx="16002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ct val="120000"/>
              </a:lnSpc>
              <a:spcBef>
                <a:spcPts val="663"/>
              </a:spcBef>
            </a:pPr>
            <a:r>
              <a:rPr lang="en-US" sz="1600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Example 5</a:t>
            </a:r>
            <a:r>
              <a:rPr lang="en-US" sz="160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: Scientific Notation</a:t>
            </a:r>
            <a:endParaRPr lang="en-US" sz="1600" dirty="0"/>
          </a:p>
        </p:txBody>
      </p:sp>
      <p:sp>
        <p:nvSpPr>
          <p:cNvPr id="3" name="Text 1"/>
          <p:cNvSpPr/>
          <p:nvPr/>
        </p:nvSpPr>
        <p:spPr>
          <a:xfrm>
            <a:off x="783604" y="6508085"/>
            <a:ext cx="576072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2"/>
          <p:cNvSpPr/>
          <p:nvPr/>
        </p:nvSpPr>
        <p:spPr>
          <a:xfrm>
            <a:off x="502920" y="6508085"/>
            <a:ext cx="182880" cy="1828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800" dirty="0">
                <a:solidFill>
                  <a:srgbClr val="888888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7</a:t>
            </a:r>
            <a:endParaRPr lang="en-US" sz="800" dirty="0"/>
          </a:p>
        </p:txBody>
      </p:sp>
      <p:sp>
        <p:nvSpPr>
          <p:cNvPr id="5" name="Text 3"/>
          <p:cNvSpPr/>
          <p:nvPr/>
        </p:nvSpPr>
        <p:spPr>
          <a:xfrm>
            <a:off x="502920" y="1796007"/>
            <a:ext cx="8636478" cy="94677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buNone/>
            </a:pPr>
            <a:r>
              <a:rPr lang="en-US" sz="4400" dirty="0">
                <a:solidFill>
                  <a:srgbClr val="003860"/>
                </a:solidFill>
                <a:latin typeface="Lexend Deca Regular" pitchFamily="34" charset="0"/>
                <a:ea typeface="Lexend Deca Regular" pitchFamily="34" charset="-122"/>
                <a:cs typeface="Lexend Deca Regular" pitchFamily="34" charset="-120"/>
              </a:rPr>
              <a:t>Examples of Significant Figures</a:t>
            </a:r>
            <a:endParaRPr lang="en-US" sz="4400" dirty="0"/>
          </a:p>
        </p:txBody>
      </p:sp>
      <p:sp>
        <p:nvSpPr>
          <p:cNvPr id="9" name="Text 7"/>
          <p:cNvSpPr/>
          <p:nvPr/>
        </p:nvSpPr>
        <p:spPr>
          <a:xfrm>
            <a:off x="6748801" y="411480"/>
            <a:ext cx="365158" cy="191854"/>
          </a:xfrm>
          <a:custGeom>
            <a:avLst/>
            <a:gdLst/>
            <a:ahLst/>
            <a:cxnLst/>
            <a:rect l="l" t="t" r="r" b="b"/>
            <a:pathLst>
              <a:path w="365158" h="191854">
                <a:moveTo>
                  <a:pt x="58137" y="184932"/>
                </a:moveTo>
                <a:cubicBezTo>
                  <a:pt x="51491" y="184932"/>
                  <a:pt x="44849" y="183547"/>
                  <a:pt x="38203" y="180778"/>
                </a:cubicBezTo>
                <a:cubicBezTo>
                  <a:pt x="12178" y="169705"/>
                  <a:pt x="0" y="139806"/>
                  <a:pt x="11072" y="113781"/>
                </a:cubicBezTo>
                <a:cubicBezTo>
                  <a:pt x="40142" y="44570"/>
                  <a:pt x="107415" y="-2"/>
                  <a:pt x="182437" y="-2"/>
                </a:cubicBezTo>
                <a:cubicBezTo>
                  <a:pt x="257462" y="-2"/>
                  <a:pt x="324735" y="44570"/>
                  <a:pt x="354079" y="113781"/>
                </a:cubicBezTo>
                <a:cubicBezTo>
                  <a:pt x="365154" y="139804"/>
                  <a:pt x="352973" y="169981"/>
                  <a:pt x="326948" y="180778"/>
                </a:cubicBezTo>
                <a:cubicBezTo>
                  <a:pt x="300923" y="191852"/>
                  <a:pt x="270750" y="179671"/>
                  <a:pt x="259952" y="153648"/>
                </a:cubicBezTo>
                <a:cubicBezTo>
                  <a:pt x="246664" y="122641"/>
                  <a:pt x="216210" y="102431"/>
                  <a:pt x="182437" y="102431"/>
                </a:cubicBezTo>
                <a:cubicBezTo>
                  <a:pt x="148663" y="102431"/>
                  <a:pt x="118487" y="122641"/>
                  <a:pt x="105198" y="153648"/>
                </a:cubicBezTo>
                <a:cubicBezTo>
                  <a:pt x="97169" y="173028"/>
                  <a:pt x="78067" y="184932"/>
                  <a:pt x="58133" y="184932"/>
                </a:cubicBezTo>
                <a:lnTo>
                  <a:pt x="58137" y="184932"/>
                </a:lnTo>
              </a:path>
            </a:pathLst>
          </a:custGeom>
          <a:solidFill>
            <a:srgbClr val="0070C0"/>
          </a:solidFill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14" name="Text 12"/>
          <p:cNvSpPr/>
          <p:nvPr/>
        </p:nvSpPr>
        <p:spPr>
          <a:xfrm>
            <a:off x="7906604" y="4982968"/>
            <a:ext cx="160020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4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5.5x10^2 has 2 sf.</a:t>
            </a:r>
            <a:endParaRPr lang="en-US" sz="1400" dirty="0"/>
          </a:p>
        </p:txBody>
      </p:sp>
      <p:sp>
        <p:nvSpPr>
          <p:cNvPr id="16" name="Text 14"/>
          <p:cNvSpPr/>
          <p:nvPr/>
        </p:nvSpPr>
        <p:spPr>
          <a:xfrm>
            <a:off x="6055683" y="4982968"/>
            <a:ext cx="160020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4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0.100 has 3 s.f.</a:t>
            </a:r>
            <a:endParaRPr lang="en-US" sz="1400" dirty="0"/>
          </a:p>
        </p:txBody>
      </p:sp>
      <p:sp>
        <p:nvSpPr>
          <p:cNvPr id="17" name="Text 15"/>
          <p:cNvSpPr/>
          <p:nvPr/>
        </p:nvSpPr>
        <p:spPr>
          <a:xfrm>
            <a:off x="6055683" y="3768559"/>
            <a:ext cx="16002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20000"/>
              </a:lnSpc>
              <a:spcBef>
                <a:spcPts val="663"/>
              </a:spcBef>
              <a:buNone/>
            </a:pPr>
            <a:r>
              <a:rPr lang="en-US" sz="1600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Example 4: Three Significant Figures</a:t>
            </a:r>
            <a:endParaRPr lang="en-US" sz="1600" dirty="0"/>
          </a:p>
        </p:txBody>
      </p:sp>
      <p:sp>
        <p:nvSpPr>
          <p:cNvPr id="18" name="Text 16"/>
          <p:cNvSpPr/>
          <p:nvPr/>
        </p:nvSpPr>
        <p:spPr>
          <a:xfrm>
            <a:off x="4230184" y="4994276"/>
            <a:ext cx="160020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4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0.0012 has 2 sf.</a:t>
            </a:r>
            <a:endParaRPr lang="en-US" sz="1400" dirty="0"/>
          </a:p>
        </p:txBody>
      </p:sp>
      <p:sp>
        <p:nvSpPr>
          <p:cNvPr id="19" name="Text 17"/>
          <p:cNvSpPr/>
          <p:nvPr/>
        </p:nvSpPr>
        <p:spPr>
          <a:xfrm>
            <a:off x="4204762" y="3768559"/>
            <a:ext cx="16002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20000"/>
              </a:lnSpc>
              <a:spcBef>
                <a:spcPts val="663"/>
              </a:spcBef>
              <a:buNone/>
            </a:pPr>
            <a:r>
              <a:rPr lang="en-US" sz="1600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Example 3: Two Significant Figures</a:t>
            </a:r>
            <a:endParaRPr lang="en-US" sz="1600" dirty="0"/>
          </a:p>
        </p:txBody>
      </p:sp>
      <p:sp>
        <p:nvSpPr>
          <p:cNvPr id="20" name="Text 18"/>
          <p:cNvSpPr/>
          <p:nvPr/>
        </p:nvSpPr>
        <p:spPr>
          <a:xfrm>
            <a:off x="2353841" y="4994276"/>
            <a:ext cx="160020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4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4.056 has 4 sf.</a:t>
            </a:r>
            <a:endParaRPr lang="en-US" sz="1400" dirty="0"/>
          </a:p>
        </p:txBody>
      </p:sp>
      <p:sp>
        <p:nvSpPr>
          <p:cNvPr id="21" name="Text 19"/>
          <p:cNvSpPr/>
          <p:nvPr/>
        </p:nvSpPr>
        <p:spPr>
          <a:xfrm>
            <a:off x="2353841" y="3768481"/>
            <a:ext cx="16002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20000"/>
              </a:lnSpc>
              <a:spcBef>
                <a:spcPts val="663"/>
              </a:spcBef>
              <a:buNone/>
            </a:pPr>
            <a:r>
              <a:rPr lang="en-US" sz="1600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Example 2: Four Significant Figures</a:t>
            </a:r>
            <a:endParaRPr lang="en-US" sz="1600" dirty="0"/>
          </a:p>
        </p:txBody>
      </p:sp>
      <p:sp>
        <p:nvSpPr>
          <p:cNvPr id="22" name="Text 20"/>
          <p:cNvSpPr/>
          <p:nvPr/>
        </p:nvSpPr>
        <p:spPr>
          <a:xfrm>
            <a:off x="502920" y="3768636"/>
            <a:ext cx="16002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20000"/>
              </a:lnSpc>
              <a:spcBef>
                <a:spcPts val="663"/>
              </a:spcBef>
              <a:buNone/>
            </a:pPr>
            <a:r>
              <a:rPr lang="en-US" sz="1600" dirty="0">
                <a:solidFill>
                  <a:srgbClr val="111111"/>
                </a:solidFill>
                <a:latin typeface="Lexend Bold" pitchFamily="34" charset="0"/>
                <a:ea typeface="Lexend Bold" pitchFamily="34" charset="-122"/>
                <a:cs typeface="Lexend Bold" pitchFamily="34" charset="-120"/>
              </a:rPr>
              <a:t>Example 1: Five Significant Figures</a:t>
            </a:r>
            <a:endParaRPr lang="en-US" sz="1600" dirty="0"/>
          </a:p>
        </p:txBody>
      </p:sp>
      <p:sp>
        <p:nvSpPr>
          <p:cNvPr id="23" name="Text 21"/>
          <p:cNvSpPr/>
          <p:nvPr/>
        </p:nvSpPr>
        <p:spPr>
          <a:xfrm>
            <a:off x="477498" y="4994276"/>
            <a:ext cx="1600200" cy="1737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400" dirty="0">
                <a:solidFill>
                  <a:srgbClr val="111111"/>
                </a:solidFill>
                <a:latin typeface="Lexend Regular" pitchFamily="34" charset="0"/>
                <a:ea typeface="Lexend Regular" pitchFamily="34" charset="-122"/>
                <a:cs typeface="Lexend Regular" pitchFamily="34" charset="-120"/>
              </a:rPr>
              <a:t>12.546 has 5 S sf.</a:t>
            </a:r>
            <a:endParaRPr lang="en-US" sz="1400" dirty="0"/>
          </a:p>
        </p:txBody>
      </p:sp>
      <p:sp>
        <p:nvSpPr>
          <p:cNvPr id="25" name="Text 23"/>
          <p:cNvSpPr/>
          <p:nvPr/>
        </p:nvSpPr>
        <p:spPr>
          <a:xfrm>
            <a:off x="502919" y="172338"/>
            <a:ext cx="73152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8668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3" id="{431BE5C5-155A-E745-8B00-3CE682EF313B}" vid="{41A06F43-15E9-5B40-B9E2-7D4B82E8796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1393</Words>
  <Application>Microsoft Office PowerPoint</Application>
  <PresentationFormat>Widescreen</PresentationFormat>
  <Paragraphs>161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Arial</vt:lpstr>
      <vt:lpstr>Calibri</vt:lpstr>
      <vt:lpstr>Calibri Light</vt:lpstr>
      <vt:lpstr>Lexend Bold</vt:lpstr>
      <vt:lpstr>Lexend Deca Bold</vt:lpstr>
      <vt:lpstr>Lexend Deca Regular</vt:lpstr>
      <vt:lpstr>Lexend Regular</vt:lpstr>
      <vt:lpstr>Roboto Flex Normal</vt:lpstr>
      <vt:lpstr>Office Theme</vt:lpstr>
      <vt:lpstr>Tema de Office</vt:lpstr>
      <vt:lpstr>SeaBluE – the Joint Bachelor’s Degree in Sustainable Blue Economy    Soft and Academic Skills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SlideSpeak</dc:creator>
  <cp:lastModifiedBy>Luís Miguel de Amorim Ferreira Fernandes Nunes</cp:lastModifiedBy>
  <cp:revision>1</cp:revision>
  <dcterms:created xsi:type="dcterms:W3CDTF">2025-11-04T17:29:56Z</dcterms:created>
  <dcterms:modified xsi:type="dcterms:W3CDTF">2025-11-07T15:01:32Z</dcterms:modified>
</cp:coreProperties>
</file>