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20"/>
  </p:notesMasterIdLst>
  <p:sldIdLst>
    <p:sldId id="257" r:id="rId3"/>
    <p:sldId id="256" r:id="rId4"/>
    <p:sldId id="258" r:id="rId5"/>
    <p:sldId id="259" r:id="rId6"/>
    <p:sldId id="266" r:id="rId7"/>
    <p:sldId id="260" r:id="rId8"/>
    <p:sldId id="267" r:id="rId9"/>
    <p:sldId id="261" r:id="rId10"/>
    <p:sldId id="268" r:id="rId11"/>
    <p:sldId id="262" r:id="rId12"/>
    <p:sldId id="269" r:id="rId13"/>
    <p:sldId id="263" r:id="rId14"/>
    <p:sldId id="270" r:id="rId15"/>
    <p:sldId id="264" r:id="rId16"/>
    <p:sldId id="271" r:id="rId17"/>
    <p:sldId id="265" r:id="rId18"/>
    <p:sldId id="272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AFAA8F-9628-4689-92D5-95D24B29C2A5}" v="22" dt="2025-11-07T15:00:46.4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27" d="100"/>
          <a:sy n="127" d="100"/>
        </p:scale>
        <p:origin x="7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ís Miguel de Amorim Ferreira Fernandes Nunes" userId="1d812779-0b2c-491a-85c0-bcf0339e061d" providerId="ADAL" clId="{4F436B05-25ED-4F6B-80F2-3CA4DE230516}"/>
    <pc:docChg chg="undo custSel addSld delSld modSld">
      <pc:chgData name="Luís Miguel de Amorim Ferreira Fernandes Nunes" userId="1d812779-0b2c-491a-85c0-bcf0339e061d" providerId="ADAL" clId="{4F436B05-25ED-4F6B-80F2-3CA4DE230516}" dt="2025-11-07T15:00:46.457" v="237"/>
      <pc:docMkLst>
        <pc:docMk/>
      </pc:docMkLst>
      <pc:sldChg chg="delSp mod">
        <pc:chgData name="Luís Miguel de Amorim Ferreira Fernandes Nunes" userId="1d812779-0b2c-491a-85c0-bcf0339e061d" providerId="ADAL" clId="{4F436B05-25ED-4F6B-80F2-3CA4DE230516}" dt="2025-11-04T17:03:31.177" v="2" actId="478"/>
        <pc:sldMkLst>
          <pc:docMk/>
          <pc:sldMk cId="0" sldId="256"/>
        </pc:sldMkLst>
      </pc:sldChg>
      <pc:sldChg chg="add">
        <pc:chgData name="Luís Miguel de Amorim Ferreira Fernandes Nunes" userId="1d812779-0b2c-491a-85c0-bcf0339e061d" providerId="ADAL" clId="{4F436B05-25ED-4F6B-80F2-3CA4DE230516}" dt="2025-11-07T15:00:46.457" v="237"/>
        <pc:sldMkLst>
          <pc:docMk/>
          <pc:sldMk cId="2351745593" sldId="257"/>
        </pc:sldMkLst>
      </pc:sldChg>
      <pc:sldChg chg="delSp modSp mod">
        <pc:chgData name="Luís Miguel de Amorim Ferreira Fernandes Nunes" userId="1d812779-0b2c-491a-85c0-bcf0339e061d" providerId="ADAL" clId="{4F436B05-25ED-4F6B-80F2-3CA4DE230516}" dt="2025-11-04T17:06:21.477" v="41" actId="57"/>
        <pc:sldMkLst>
          <pc:docMk/>
          <pc:sldMk cId="0" sldId="258"/>
        </pc:sldMkLst>
        <pc:spChg chg="mod">
          <ac:chgData name="Luís Miguel de Amorim Ferreira Fernandes Nunes" userId="1d812779-0b2c-491a-85c0-bcf0339e061d" providerId="ADAL" clId="{4F436B05-25ED-4F6B-80F2-3CA4DE230516}" dt="2025-11-04T17:06:21.477" v="41" actId="57"/>
          <ac:spMkLst>
            <pc:docMk/>
            <pc:sldMk cId="0" sldId="258"/>
            <ac:spMk id="1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5:48.502" v="37" actId="20577"/>
          <ac:spMkLst>
            <pc:docMk/>
            <pc:sldMk cId="0" sldId="258"/>
            <ac:spMk id="1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4:56.787" v="29" actId="20577"/>
          <ac:spMkLst>
            <pc:docMk/>
            <pc:sldMk cId="0" sldId="258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5:55.138" v="39" actId="20577"/>
          <ac:spMkLst>
            <pc:docMk/>
            <pc:sldMk cId="0" sldId="258"/>
            <ac:spMk id="2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3:57.627" v="11"/>
          <ac:spMkLst>
            <pc:docMk/>
            <pc:sldMk cId="0" sldId="258"/>
            <ac:spMk id="25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06:51.007" v="50" actId="478"/>
        <pc:sldMkLst>
          <pc:docMk/>
          <pc:sldMk cId="0" sldId="259"/>
        </pc:sldMkLst>
        <pc:spChg chg="mod">
          <ac:chgData name="Luís Miguel de Amorim Ferreira Fernandes Nunes" userId="1d812779-0b2c-491a-85c0-bcf0339e061d" providerId="ADAL" clId="{4F436B05-25ED-4F6B-80F2-3CA4DE230516}" dt="2025-11-04T17:06:39.497" v="43" actId="20577"/>
          <ac:spMkLst>
            <pc:docMk/>
            <pc:sldMk cId="0" sldId="259"/>
            <ac:spMk id="23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08:00.207" v="62"/>
        <pc:sldMkLst>
          <pc:docMk/>
          <pc:sldMk cId="0" sldId="260"/>
        </pc:sldMkLst>
        <pc:spChg chg="mod">
          <ac:chgData name="Luís Miguel de Amorim Ferreira Fernandes Nunes" userId="1d812779-0b2c-491a-85c0-bcf0339e061d" providerId="ADAL" clId="{4F436B05-25ED-4F6B-80F2-3CA4DE230516}" dt="2025-11-04T17:08:00.207" v="62"/>
          <ac:spMkLst>
            <pc:docMk/>
            <pc:sldMk cId="0" sldId="260"/>
            <ac:spMk id="1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7:43.232" v="59"/>
          <ac:spMkLst>
            <pc:docMk/>
            <pc:sldMk cId="0" sldId="260"/>
            <ac:spMk id="1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7:30.702" v="57" actId="20577"/>
          <ac:spMkLst>
            <pc:docMk/>
            <pc:sldMk cId="0" sldId="260"/>
            <ac:spMk id="19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09:06.947" v="80"/>
        <pc:sldMkLst>
          <pc:docMk/>
          <pc:sldMk cId="0" sldId="261"/>
        </pc:sldMkLst>
        <pc:spChg chg="mod">
          <ac:chgData name="Luís Miguel de Amorim Ferreira Fernandes Nunes" userId="1d812779-0b2c-491a-85c0-bcf0339e061d" providerId="ADAL" clId="{4F436B05-25ED-4F6B-80F2-3CA4DE230516}" dt="2025-11-04T17:09:06.947" v="80"/>
          <ac:spMkLst>
            <pc:docMk/>
            <pc:sldMk cId="0" sldId="261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08:51.145" v="77" actId="20577"/>
          <ac:spMkLst>
            <pc:docMk/>
            <pc:sldMk cId="0" sldId="261"/>
            <ac:spMk id="19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09:57.797" v="93" actId="57"/>
        <pc:sldMkLst>
          <pc:docMk/>
          <pc:sldMk cId="0" sldId="262"/>
        </pc:sldMkLst>
        <pc:spChg chg="mod">
          <ac:chgData name="Luís Miguel de Amorim Ferreira Fernandes Nunes" userId="1d812779-0b2c-491a-85c0-bcf0339e061d" providerId="ADAL" clId="{4F436B05-25ED-4F6B-80F2-3CA4DE230516}" dt="2025-11-04T17:09:57.797" v="93" actId="57"/>
          <ac:spMkLst>
            <pc:docMk/>
            <pc:sldMk cId="0" sldId="262"/>
            <ac:spMk id="15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10:53.657" v="106"/>
        <pc:sldMkLst>
          <pc:docMk/>
          <pc:sldMk cId="0" sldId="263"/>
        </pc:sldMkLst>
        <pc:spChg chg="mod">
          <ac:chgData name="Luís Miguel de Amorim Ferreira Fernandes Nunes" userId="1d812779-0b2c-491a-85c0-bcf0339e061d" providerId="ADAL" clId="{4F436B05-25ED-4F6B-80F2-3CA4DE230516}" dt="2025-11-04T17:10:53.657" v="106"/>
          <ac:spMkLst>
            <pc:docMk/>
            <pc:sldMk cId="0" sldId="263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10:42.637" v="103" actId="20577"/>
          <ac:spMkLst>
            <pc:docMk/>
            <pc:sldMk cId="0" sldId="263"/>
            <ac:spMk id="21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11:47.657" v="121"/>
        <pc:sldMkLst>
          <pc:docMk/>
          <pc:sldMk cId="0" sldId="264"/>
        </pc:sldMkLst>
        <pc:spChg chg="mod">
          <ac:chgData name="Luís Miguel de Amorim Ferreira Fernandes Nunes" userId="1d812779-0b2c-491a-85c0-bcf0339e061d" providerId="ADAL" clId="{4F436B05-25ED-4F6B-80F2-3CA4DE230516}" dt="2025-11-04T17:11:47.657" v="121"/>
          <ac:spMkLst>
            <pc:docMk/>
            <pc:sldMk cId="0" sldId="264"/>
            <ac:spMk id="1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11:37.678" v="118" actId="20577"/>
          <ac:spMkLst>
            <pc:docMk/>
            <pc:sldMk cId="0" sldId="264"/>
            <ac:spMk id="17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12:59.337" v="142" actId="20577"/>
        <pc:sldMkLst>
          <pc:docMk/>
          <pc:sldMk cId="0" sldId="265"/>
        </pc:sldMkLst>
        <pc:spChg chg="mod">
          <ac:chgData name="Luís Miguel de Amorim Ferreira Fernandes Nunes" userId="1d812779-0b2c-491a-85c0-bcf0339e061d" providerId="ADAL" clId="{4F436B05-25ED-4F6B-80F2-3CA4DE230516}" dt="2025-11-04T17:12:59.337" v="142" actId="20577"/>
          <ac:spMkLst>
            <pc:docMk/>
            <pc:sldMk cId="0" sldId="265"/>
            <ac:spMk id="1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12:37.137" v="137" actId="20577"/>
          <ac:spMkLst>
            <pc:docMk/>
            <pc:sldMk cId="0" sldId="265"/>
            <ac:spMk id="19" creationId="{00000000-0000-0000-0000-000000000000}"/>
          </ac:spMkLst>
        </pc:spChg>
      </pc:sldChg>
      <pc:sldChg chg="addSp delSp modSp add mod">
        <pc:chgData name="Luís Miguel de Amorim Ferreira Fernandes Nunes" userId="1d812779-0b2c-491a-85c0-bcf0339e061d" providerId="ADAL" clId="{4F436B05-25ED-4F6B-80F2-3CA4DE230516}" dt="2025-11-04T17:14:08.107" v="162" actId="14100"/>
        <pc:sldMkLst>
          <pc:docMk/>
          <pc:sldMk cId="1769698134" sldId="266"/>
        </pc:sldMkLst>
        <pc:spChg chg="mod">
          <ac:chgData name="Luís Miguel de Amorim Ferreira Fernandes Nunes" userId="1d812779-0b2c-491a-85c0-bcf0339e061d" providerId="ADAL" clId="{4F436B05-25ED-4F6B-80F2-3CA4DE230516}" dt="2025-11-04T17:13:50.697" v="160" actId="404"/>
          <ac:spMkLst>
            <pc:docMk/>
            <pc:sldMk cId="1769698134" sldId="266"/>
            <ac:spMk id="5" creationId="{B373566B-46F8-8E62-63D3-CAD0D0E9F0F6}"/>
          </ac:spMkLst>
        </pc:spChg>
        <pc:picChg chg="add mod">
          <ac:chgData name="Luís Miguel de Amorim Ferreira Fernandes Nunes" userId="1d812779-0b2c-491a-85c0-bcf0339e061d" providerId="ADAL" clId="{4F436B05-25ED-4F6B-80F2-3CA4DE230516}" dt="2025-11-04T17:14:08.107" v="162" actId="14100"/>
          <ac:picMkLst>
            <pc:docMk/>
            <pc:sldMk cId="1769698134" sldId="266"/>
            <ac:picMk id="2" creationId="{056C8510-B6AA-7592-69A6-352E7BD3C4CF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4:40.902" v="177" actId="20577"/>
        <pc:sldMkLst>
          <pc:docMk/>
          <pc:sldMk cId="1340300725" sldId="267"/>
        </pc:sldMkLst>
        <pc:spChg chg="mod">
          <ac:chgData name="Luís Miguel de Amorim Ferreira Fernandes Nunes" userId="1d812779-0b2c-491a-85c0-bcf0339e061d" providerId="ADAL" clId="{4F436B05-25ED-4F6B-80F2-3CA4DE230516}" dt="2025-11-04T17:14:40.902" v="177" actId="20577"/>
          <ac:spMkLst>
            <pc:docMk/>
            <pc:sldMk cId="1340300725" sldId="267"/>
            <ac:spMk id="5" creationId="{BA9D030F-4E9D-EA94-9E85-127347279598}"/>
          </ac:spMkLst>
        </pc:spChg>
        <pc:picChg chg="add mod">
          <ac:chgData name="Luís Miguel de Amorim Ferreira Fernandes Nunes" userId="1d812779-0b2c-491a-85c0-bcf0339e061d" providerId="ADAL" clId="{4F436B05-25ED-4F6B-80F2-3CA4DE230516}" dt="2025-11-04T17:14:34.707" v="168" actId="1076"/>
          <ac:picMkLst>
            <pc:docMk/>
            <pc:sldMk cId="1340300725" sldId="267"/>
            <ac:picMk id="6" creationId="{3E0AA205-80B8-417E-BD74-8A9297CDED77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5:25.387" v="192" actId="478"/>
        <pc:sldMkLst>
          <pc:docMk/>
          <pc:sldMk cId="2479344799" sldId="268"/>
        </pc:sldMkLst>
        <pc:spChg chg="mod">
          <ac:chgData name="Luís Miguel de Amorim Ferreira Fernandes Nunes" userId="1d812779-0b2c-491a-85c0-bcf0339e061d" providerId="ADAL" clId="{4F436B05-25ED-4F6B-80F2-3CA4DE230516}" dt="2025-11-04T17:15:01.597" v="187" actId="20577"/>
          <ac:spMkLst>
            <pc:docMk/>
            <pc:sldMk cId="2479344799" sldId="268"/>
            <ac:spMk id="5" creationId="{810F66CE-4C22-4D5F-0F99-E1DD1AFAE23F}"/>
          </ac:spMkLst>
        </pc:spChg>
        <pc:picChg chg="add mod ord">
          <ac:chgData name="Luís Miguel de Amorim Ferreira Fernandes Nunes" userId="1d812779-0b2c-491a-85c0-bcf0339e061d" providerId="ADAL" clId="{4F436B05-25ED-4F6B-80F2-3CA4DE230516}" dt="2025-11-04T17:15:23.917" v="191" actId="167"/>
          <ac:picMkLst>
            <pc:docMk/>
            <pc:sldMk cId="2479344799" sldId="268"/>
            <ac:picMk id="2" creationId="{297EC9CC-64AA-3259-C35D-1816B9A1F3C1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6:07.897" v="208" actId="478"/>
        <pc:sldMkLst>
          <pc:docMk/>
          <pc:sldMk cId="4146080422" sldId="269"/>
        </pc:sldMkLst>
        <pc:spChg chg="mod">
          <ac:chgData name="Luís Miguel de Amorim Ferreira Fernandes Nunes" userId="1d812779-0b2c-491a-85c0-bcf0339e061d" providerId="ADAL" clId="{4F436B05-25ED-4F6B-80F2-3CA4DE230516}" dt="2025-11-04T17:15:45.087" v="203" actId="20577"/>
          <ac:spMkLst>
            <pc:docMk/>
            <pc:sldMk cId="4146080422" sldId="269"/>
            <ac:spMk id="5" creationId="{907964AB-F081-614B-1074-6E828A6A7171}"/>
          </ac:spMkLst>
        </pc:spChg>
        <pc:picChg chg="add mod ord">
          <ac:chgData name="Luís Miguel de Amorim Ferreira Fernandes Nunes" userId="1d812779-0b2c-491a-85c0-bcf0339e061d" providerId="ADAL" clId="{4F436B05-25ED-4F6B-80F2-3CA4DE230516}" dt="2025-11-04T17:16:06.557" v="207" actId="167"/>
          <ac:picMkLst>
            <pc:docMk/>
            <pc:sldMk cId="4146080422" sldId="269"/>
            <ac:picMk id="6" creationId="{0E0177A9-9E99-9C6E-0DCF-3C0796BC290C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6:42.357" v="224" actId="478"/>
        <pc:sldMkLst>
          <pc:docMk/>
          <pc:sldMk cId="3928924448" sldId="270"/>
        </pc:sldMkLst>
        <pc:spChg chg="mod">
          <ac:chgData name="Luís Miguel de Amorim Ferreira Fernandes Nunes" userId="1d812779-0b2c-491a-85c0-bcf0339e061d" providerId="ADAL" clId="{4F436B05-25ED-4F6B-80F2-3CA4DE230516}" dt="2025-11-04T17:16:21.707" v="220" actId="20577"/>
          <ac:spMkLst>
            <pc:docMk/>
            <pc:sldMk cId="3928924448" sldId="270"/>
            <ac:spMk id="5" creationId="{08E35192-E0BC-B003-A504-18236873D7E2}"/>
          </ac:spMkLst>
        </pc:spChg>
        <pc:picChg chg="add mod">
          <ac:chgData name="Luís Miguel de Amorim Ferreira Fernandes Nunes" userId="1d812779-0b2c-491a-85c0-bcf0339e061d" providerId="ADAL" clId="{4F436B05-25ED-4F6B-80F2-3CA4DE230516}" dt="2025-11-04T17:16:40.697" v="223" actId="14100"/>
          <ac:picMkLst>
            <pc:docMk/>
            <pc:sldMk cId="3928924448" sldId="270"/>
            <ac:picMk id="2" creationId="{E37956C9-FB74-91A5-1BF6-83DCC925652A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7:16.357" v="230" actId="478"/>
        <pc:sldMkLst>
          <pc:docMk/>
          <pc:sldMk cId="2432311591" sldId="271"/>
        </pc:sldMkLst>
        <pc:spChg chg="mod">
          <ac:chgData name="Luís Miguel de Amorim Ferreira Fernandes Nunes" userId="1d812779-0b2c-491a-85c0-bcf0339e061d" providerId="ADAL" clId="{4F436B05-25ED-4F6B-80F2-3CA4DE230516}" dt="2025-11-04T17:16:57.767" v="226"/>
          <ac:spMkLst>
            <pc:docMk/>
            <pc:sldMk cId="2432311591" sldId="271"/>
            <ac:spMk id="5" creationId="{07B260BA-0D46-5A75-79FA-5DC65091034B}"/>
          </ac:spMkLst>
        </pc:spChg>
        <pc:picChg chg="add mod">
          <ac:chgData name="Luís Miguel de Amorim Ferreira Fernandes Nunes" userId="1d812779-0b2c-491a-85c0-bcf0339e061d" providerId="ADAL" clId="{4F436B05-25ED-4F6B-80F2-3CA4DE230516}" dt="2025-11-04T17:17:14.937" v="229" actId="14100"/>
          <ac:picMkLst>
            <pc:docMk/>
            <pc:sldMk cId="2432311591" sldId="271"/>
            <ac:picMk id="6" creationId="{6EDFCAD5-4811-0B59-1AF8-5E20C4EAFA0F}"/>
          </ac:picMkLst>
        </pc:picChg>
      </pc:sldChg>
      <pc:sldChg chg="addSp delSp modSp add mod">
        <pc:chgData name="Luís Miguel de Amorim Ferreira Fernandes Nunes" userId="1d812779-0b2c-491a-85c0-bcf0339e061d" providerId="ADAL" clId="{4F436B05-25ED-4F6B-80F2-3CA4DE230516}" dt="2025-11-04T17:17:48.987" v="236" actId="478"/>
        <pc:sldMkLst>
          <pc:docMk/>
          <pc:sldMk cId="4065597171" sldId="272"/>
        </pc:sldMkLst>
        <pc:picChg chg="add mod ord">
          <ac:chgData name="Luís Miguel de Amorim Ferreira Fernandes Nunes" userId="1d812779-0b2c-491a-85c0-bcf0339e061d" providerId="ADAL" clId="{4F436B05-25ED-4F6B-80F2-3CA4DE230516}" dt="2025-11-04T17:17:47.327" v="235" actId="167"/>
          <ac:picMkLst>
            <pc:docMk/>
            <pc:sldMk cId="4065597171" sldId="272"/>
            <ac:picMk id="2" creationId="{32C40198-A660-360B-4F88-50219D9AAFB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22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D9E9D-799E-FB3E-A2CD-98102EB4A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63227-5019-321E-6C4B-99A8B2AC05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BE88F0-776E-0E65-9163-2E4C6DC3F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C2A76-7AC9-C924-965C-E6980D2701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38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F54D8-2EFA-CE67-F673-4AF3D703D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9C2067-807E-F1F1-146F-159419FFFF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5D83D9-8A14-DFA9-BB2D-4CE71FE63A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E50B7-E3DE-DDF4-55D8-63285CBB79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95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D3300-56CA-702F-8ED8-38CC4A57F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9DE85D-9CA3-C378-7881-A4B2B0DF54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D19971-2A87-0F92-FC2D-B10D7B3342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C6739-87ED-AF1A-B074-B443FA058A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99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964E1-57CB-E2AB-30A7-9FFE0931C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2D0608-5D7D-3C48-DBB5-05BF929C91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FBC0E9-0EA3-4A67-29E0-F1599EF27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A87B3-3325-0F0F-46FC-D8C80F54FB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8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8C739-91DF-C3F4-4A07-02CBB9C44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93CC35-8B2F-F36B-8F34-183416E466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F34382-C359-053B-F79A-A8A8D1B9E6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0189FB-01DF-AA2C-421A-8F1643AF07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54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9E01C-C892-4768-2686-65974CDF9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C53F7F-CE44-A32A-4B7E-2CACCAA82E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09BD4F-412D-0C4C-EF52-051D281720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90A62B-F7EB-419D-A1B4-983197B85E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14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4A93E-8649-7A48-3316-5866E0A36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33C574-68D2-F3D4-20DE-E5679793E7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FA419E-76AC-CFDE-F3AE-5BE5AEEFE8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6C9A5-9103-5263-E662-F2FB1689B3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46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53452-E460-776C-FF9C-7BC61272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B7F2A6-B181-E88E-F14B-D393E454D2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E95052-6101-9FED-83D0-E85959608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0C0444-5359-8F6D-6A7A-D452E567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F6C92-5022-E386-BAB0-F5EE7FDAB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05D7C4-0C16-ECDB-07F2-051439F9D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36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47748E-65FD-406A-3403-D5D08C3E4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8A579C0-AC16-8C9A-5DAD-980B02FB3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12CFB8-28D6-B418-5481-0EAA0347E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9CD4B4-D735-84C0-7125-405666B75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9697F-F08D-2807-6CB1-AA955ECDA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908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A2B2A2-80A8-7F7D-0ABE-15AA918A1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C841F2D-EF94-DF69-B697-5D91FFCF9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8A5B03-2A00-14E0-0CB5-A642E9FE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7D653A-D59F-5CB6-54C6-810721441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4C5280-B17F-E12F-9253-F442C496F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392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CCABE0-2898-4D44-678C-FCFFCE4B0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0AECAD-C344-1347-55AF-EFDE156E8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327FE9-66BD-8C93-5A61-FC0EA4E0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B00BDD-AF32-BB19-57D9-71AEF66B6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F924B0-C1CA-4D0F-75CA-5E14C98B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08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C861C-13AB-52A3-BAB0-A4875D29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983700-57A7-EBAB-AAE8-F326BB667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12F224-FCC6-D0D9-463A-AF32D0F0A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CD013C-0E8E-3209-085D-4F4018960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89BB49-C52C-A327-51DB-32447986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242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7896EF-2046-1487-A7CC-705088E26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4E91C1-4FF3-64E3-CE46-F8734B9C5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44B97B-98AF-8BD9-F1B1-4BEE09F99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328023-36A9-240C-3B17-CEACE7AC0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2DA153-AEE8-E73D-EC89-11B1F2E27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52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86FB6E-2C5B-2CE5-08A8-3792E82B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589E6E-658C-9535-3B86-A65E78007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A7B9AD-136A-A853-98E2-C19D93741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F73AF7-57F6-748D-92DD-8FEE1A4A2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44CBBCE-097C-20DB-8FC5-FE0EEA61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624FC5-8B3F-0D71-8DB9-3BF6A8FC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10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8656B-E306-7516-CAF9-474B83E8F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0C9B29-B0FE-9B75-246C-E8E81B45A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F79F25-ADE6-1C6E-DD3E-218B9E0D3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3E3841-93B7-A84E-FC98-AAE43771D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CDA5AD8-5FC0-846F-C351-0294D4BDE0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CAC4B7B-0001-6173-3700-01F08A7B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4E63A35-B40F-F16B-8414-7C9D191F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39C6844-F55F-02C4-6DCF-8DAD6A81D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30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CF871F-B9B0-2600-0685-59AC01F0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65D1A47-0FCE-A6F7-6CDD-C323DB0B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C5C2444-0BC2-1CDE-95DE-43E5FB5C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087597-E664-920D-8365-68FBBE7F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995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6507DC-E625-4F08-5BD0-F78948A4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76863B6-832C-815F-4EF6-084E79CCC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BAB1919-B702-10EF-BFC8-651A19FCC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3179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5BEA4D-9F7E-9E28-819F-9C7D30DF6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CE37E8-427D-1380-F7FC-9C7D16E6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A7B16B-FBC4-3608-DF52-81D596318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90154E-95F4-84C1-3972-7791270B6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8AC95B-8377-E2F7-A8D0-FC3A80D45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E2C67D-C90B-B405-BF8F-1FC0423F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341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C66B257-DA3D-7D72-0A2B-E62EC500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5B2036-61E6-ED38-8E40-B84E2143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805326-8C3E-ED3A-EAB1-2CC41A00D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820842-ED9E-5374-9C81-23692BA7A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48BAE8-4427-740F-3D7A-705226678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86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0A80F65-E53F-3DCF-39AF-EE66F544A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18020"/>
            <a:ext cx="9144000" cy="1488657"/>
          </a:xfrm>
        </p:spPr>
        <p:txBody>
          <a:bodyPr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SeaBluE – the Joint Bachelor’s Degree in Sustainable Blue Economy</a:t>
            </a:r>
            <a:br>
              <a:rPr lang="en-U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</a:br>
            <a:r>
              <a:rPr lang="es-E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  </a:t>
            </a:r>
            <a:br>
              <a:rPr lang="es-E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</a:br>
            <a:r>
              <a:rPr lang="es-ES" sz="3200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Soft and Academic Skills </a:t>
            </a:r>
            <a:endParaRPr lang="es-ES" sz="3200" dirty="0">
              <a:solidFill>
                <a:schemeClr val="bg1"/>
              </a:solidFill>
              <a:latin typeface="Roboto Flex Normal" panose="02000000000000000000" pitchFamily="2" charset="0"/>
              <a:ea typeface="Roboto Flex Normal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745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7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Polynomial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5898579" y="4423827"/>
            <a:ext cx="4846320" cy="1552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Polynomial functions describe complex non-linear relationships.</a:t>
            </a:r>
            <a:endParaRPr lang="en-US" sz="1600" dirty="0"/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Examples include analysing projectile trajectories beyond quadratic functions.</a:t>
            </a:r>
            <a:endParaRPr lang="en-US" sz="1600" dirty="0"/>
          </a:p>
        </p:txBody>
      </p:sp>
      <p:sp>
        <p:nvSpPr>
          <p:cNvPr id="13" name="Text 11"/>
          <p:cNvSpPr/>
          <p:nvPr/>
        </p:nvSpPr>
        <p:spPr>
          <a:xfrm>
            <a:off x="5898579" y="3815173"/>
            <a:ext cx="4846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Applications</a:t>
            </a:r>
            <a:endParaRPr lang="en-US" sz="1800" dirty="0"/>
          </a:p>
        </p:txBody>
      </p:sp>
      <p:sp>
        <p:nvSpPr>
          <p:cNvPr id="14" name="Text 12"/>
          <p:cNvSpPr/>
          <p:nvPr/>
        </p:nvSpPr>
        <p:spPr>
          <a:xfrm>
            <a:off x="5898579" y="3006090"/>
            <a:ext cx="548640" cy="480060"/>
          </a:xfrm>
          <a:custGeom>
            <a:avLst/>
            <a:gdLst/>
            <a:ahLst/>
            <a:cxnLst/>
            <a:rect l="l" t="t" r="r" b="b"/>
            <a:pathLst>
              <a:path w="548640" h="480060">
                <a:moveTo>
                  <a:pt x="445770" y="51434"/>
                </a:moveTo>
                <a:cubicBezTo>
                  <a:pt x="455201" y="51434"/>
                  <a:pt x="462915" y="59148"/>
                  <a:pt x="462915" y="68577"/>
                </a:cubicBezTo>
                <a:cubicBezTo>
                  <a:pt x="462915" y="78005"/>
                  <a:pt x="455201" y="85719"/>
                  <a:pt x="445770" y="85719"/>
                </a:cubicBezTo>
                <a:lnTo>
                  <a:pt x="102870" y="85719"/>
                </a:lnTo>
                <a:cubicBezTo>
                  <a:pt x="93439" y="85719"/>
                  <a:pt x="85725" y="78005"/>
                  <a:pt x="85725" y="68577"/>
                </a:cubicBezTo>
                <a:cubicBezTo>
                  <a:pt x="85725" y="59148"/>
                  <a:pt x="93439" y="51434"/>
                  <a:pt x="102870" y="51434"/>
                </a:cubicBezTo>
                <a:lnTo>
                  <a:pt x="445770" y="51434"/>
                </a:lnTo>
                <a:moveTo>
                  <a:pt x="102870" y="0"/>
                </a:moveTo>
                <a:cubicBezTo>
                  <a:pt x="65041" y="0"/>
                  <a:pt x="34290" y="30753"/>
                  <a:pt x="34290" y="68581"/>
                </a:cubicBezTo>
                <a:cubicBezTo>
                  <a:pt x="34290" y="106405"/>
                  <a:pt x="65041" y="137163"/>
                  <a:pt x="102870" y="137163"/>
                </a:cubicBezTo>
                <a:lnTo>
                  <a:pt x="248605" y="137163"/>
                </a:lnTo>
                <a:lnTo>
                  <a:pt x="248605" y="154306"/>
                </a:lnTo>
                <a:lnTo>
                  <a:pt x="237995" y="164915"/>
                </a:lnTo>
                <a:lnTo>
                  <a:pt x="207885" y="195024"/>
                </a:lnTo>
                <a:lnTo>
                  <a:pt x="197170" y="205739"/>
                </a:lnTo>
                <a:lnTo>
                  <a:pt x="137166" y="205739"/>
                </a:lnTo>
                <a:cubicBezTo>
                  <a:pt x="85089" y="205739"/>
                  <a:pt x="42871" y="247961"/>
                  <a:pt x="42871" y="300037"/>
                </a:cubicBezTo>
                <a:lnTo>
                  <a:pt x="42871" y="342902"/>
                </a:lnTo>
                <a:lnTo>
                  <a:pt x="34301" y="342902"/>
                </a:lnTo>
                <a:cubicBezTo>
                  <a:pt x="15335" y="342902"/>
                  <a:pt x="11" y="358226"/>
                  <a:pt x="11" y="377193"/>
                </a:cubicBezTo>
                <a:lnTo>
                  <a:pt x="11" y="445774"/>
                </a:lnTo>
                <a:cubicBezTo>
                  <a:pt x="11" y="464741"/>
                  <a:pt x="15335" y="480065"/>
                  <a:pt x="34301" y="480065"/>
                </a:cubicBezTo>
                <a:lnTo>
                  <a:pt x="102881" y="480065"/>
                </a:lnTo>
                <a:cubicBezTo>
                  <a:pt x="121848" y="480065"/>
                  <a:pt x="137171" y="464741"/>
                  <a:pt x="137171" y="445774"/>
                </a:cubicBezTo>
                <a:lnTo>
                  <a:pt x="137171" y="377193"/>
                </a:lnTo>
                <a:cubicBezTo>
                  <a:pt x="137171" y="358226"/>
                  <a:pt x="121848" y="342902"/>
                  <a:pt x="102881" y="342902"/>
                </a:cubicBezTo>
                <a:lnTo>
                  <a:pt x="94311" y="342902"/>
                </a:lnTo>
                <a:lnTo>
                  <a:pt x="94311" y="300037"/>
                </a:lnTo>
                <a:cubicBezTo>
                  <a:pt x="94311" y="276356"/>
                  <a:pt x="113492" y="257173"/>
                  <a:pt x="137177" y="257173"/>
                </a:cubicBezTo>
                <a:lnTo>
                  <a:pt x="197187" y="257173"/>
                </a:lnTo>
                <a:lnTo>
                  <a:pt x="207797" y="267782"/>
                </a:lnTo>
                <a:lnTo>
                  <a:pt x="237907" y="297892"/>
                </a:lnTo>
                <a:lnTo>
                  <a:pt x="248622" y="308606"/>
                </a:lnTo>
                <a:lnTo>
                  <a:pt x="248622" y="342897"/>
                </a:lnTo>
                <a:lnTo>
                  <a:pt x="240052" y="342897"/>
                </a:lnTo>
                <a:cubicBezTo>
                  <a:pt x="221086" y="342897"/>
                  <a:pt x="205762" y="358221"/>
                  <a:pt x="205762" y="377188"/>
                </a:cubicBezTo>
                <a:lnTo>
                  <a:pt x="205762" y="445769"/>
                </a:lnTo>
                <a:cubicBezTo>
                  <a:pt x="205762" y="464736"/>
                  <a:pt x="221086" y="480060"/>
                  <a:pt x="240052" y="480060"/>
                </a:cubicBezTo>
                <a:lnTo>
                  <a:pt x="308632" y="480060"/>
                </a:lnTo>
                <a:cubicBezTo>
                  <a:pt x="327599" y="480060"/>
                  <a:pt x="342922" y="464736"/>
                  <a:pt x="342922" y="445769"/>
                </a:cubicBezTo>
                <a:lnTo>
                  <a:pt x="342922" y="377188"/>
                </a:lnTo>
                <a:cubicBezTo>
                  <a:pt x="342922" y="358221"/>
                  <a:pt x="327599" y="342897"/>
                  <a:pt x="308632" y="342897"/>
                </a:cubicBezTo>
                <a:lnTo>
                  <a:pt x="300062" y="342897"/>
                </a:lnTo>
                <a:lnTo>
                  <a:pt x="300062" y="308606"/>
                </a:lnTo>
                <a:lnTo>
                  <a:pt x="310673" y="297997"/>
                </a:lnTo>
                <a:lnTo>
                  <a:pt x="340782" y="267888"/>
                </a:lnTo>
                <a:lnTo>
                  <a:pt x="351497" y="257173"/>
                </a:lnTo>
                <a:lnTo>
                  <a:pt x="411508" y="257173"/>
                </a:lnTo>
                <a:cubicBezTo>
                  <a:pt x="435187" y="257173"/>
                  <a:pt x="454373" y="276356"/>
                  <a:pt x="454373" y="300037"/>
                </a:cubicBezTo>
                <a:lnTo>
                  <a:pt x="454373" y="342902"/>
                </a:lnTo>
                <a:lnTo>
                  <a:pt x="445803" y="342902"/>
                </a:lnTo>
                <a:cubicBezTo>
                  <a:pt x="426837" y="342902"/>
                  <a:pt x="411513" y="358226"/>
                  <a:pt x="411513" y="377193"/>
                </a:cubicBezTo>
                <a:lnTo>
                  <a:pt x="411513" y="445774"/>
                </a:lnTo>
                <a:cubicBezTo>
                  <a:pt x="411513" y="464741"/>
                  <a:pt x="426837" y="480065"/>
                  <a:pt x="445803" y="480065"/>
                </a:cubicBezTo>
                <a:lnTo>
                  <a:pt x="514383" y="480065"/>
                </a:lnTo>
                <a:cubicBezTo>
                  <a:pt x="533350" y="480065"/>
                  <a:pt x="548673" y="464741"/>
                  <a:pt x="548673" y="445774"/>
                </a:cubicBezTo>
                <a:lnTo>
                  <a:pt x="548673" y="377193"/>
                </a:lnTo>
                <a:cubicBezTo>
                  <a:pt x="548673" y="358226"/>
                  <a:pt x="533350" y="342902"/>
                  <a:pt x="514383" y="342902"/>
                </a:cubicBezTo>
                <a:lnTo>
                  <a:pt x="505813" y="342902"/>
                </a:lnTo>
                <a:lnTo>
                  <a:pt x="505813" y="300037"/>
                </a:lnTo>
                <a:cubicBezTo>
                  <a:pt x="505813" y="247961"/>
                  <a:pt x="463596" y="205739"/>
                  <a:pt x="411519" y="205739"/>
                </a:cubicBezTo>
                <a:lnTo>
                  <a:pt x="351514" y="205739"/>
                </a:lnTo>
                <a:lnTo>
                  <a:pt x="340903" y="195130"/>
                </a:lnTo>
                <a:lnTo>
                  <a:pt x="310794" y="165021"/>
                </a:lnTo>
                <a:lnTo>
                  <a:pt x="300079" y="154306"/>
                </a:lnTo>
                <a:lnTo>
                  <a:pt x="300079" y="137163"/>
                </a:lnTo>
                <a:lnTo>
                  <a:pt x="445814" y="137163"/>
                </a:lnTo>
                <a:cubicBezTo>
                  <a:pt x="483643" y="137163"/>
                  <a:pt x="514394" y="106410"/>
                  <a:pt x="514394" y="68581"/>
                </a:cubicBezTo>
                <a:cubicBezTo>
                  <a:pt x="514394" y="30757"/>
                  <a:pt x="483643" y="0"/>
                  <a:pt x="445814" y="0"/>
                </a:cubicBezTo>
                <a:lnTo>
                  <a:pt x="102870" y="0"/>
                </a:lnTo>
                <a:moveTo>
                  <a:pt x="51435" y="428626"/>
                </a:moveTo>
                <a:lnTo>
                  <a:pt x="51435" y="394336"/>
                </a:lnTo>
                <a:lnTo>
                  <a:pt x="85725" y="394336"/>
                </a:lnTo>
                <a:lnTo>
                  <a:pt x="85725" y="428626"/>
                </a:lnTo>
                <a:lnTo>
                  <a:pt x="51435" y="428626"/>
                </a:lnTo>
                <a:moveTo>
                  <a:pt x="257175" y="428626"/>
                </a:moveTo>
                <a:lnTo>
                  <a:pt x="257175" y="394336"/>
                </a:lnTo>
                <a:lnTo>
                  <a:pt x="291465" y="394336"/>
                </a:lnTo>
                <a:lnTo>
                  <a:pt x="291465" y="428626"/>
                </a:lnTo>
                <a:lnTo>
                  <a:pt x="257175" y="428626"/>
                </a:lnTo>
                <a:moveTo>
                  <a:pt x="462915" y="428626"/>
                </a:moveTo>
                <a:lnTo>
                  <a:pt x="462915" y="394336"/>
                </a:lnTo>
                <a:lnTo>
                  <a:pt x="497205" y="394336"/>
                </a:lnTo>
                <a:lnTo>
                  <a:pt x="497205" y="428626"/>
                </a:lnTo>
                <a:lnTo>
                  <a:pt x="462915" y="428626"/>
                </a:lnTo>
                <a:moveTo>
                  <a:pt x="244211" y="231456"/>
                </a:moveTo>
                <a:lnTo>
                  <a:pt x="274320" y="201347"/>
                </a:lnTo>
                <a:lnTo>
                  <a:pt x="304429" y="231456"/>
                </a:lnTo>
                <a:lnTo>
                  <a:pt x="274320" y="261566"/>
                </a:lnTo>
                <a:lnTo>
                  <a:pt x="244211" y="231456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502919" y="4425056"/>
            <a:ext cx="4846320" cy="1552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polynomial function example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: </a:t>
            </a:r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= ax</a:t>
            </a:r>
            <a:r>
              <a:rPr lang="en-US" sz="16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3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- bx</a:t>
            </a:r>
            <a:r>
              <a:rPr lang="en-US" sz="16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2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</a:t>
            </a: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+ cx + d.</a:t>
            </a:r>
            <a:endParaRPr lang="en-US" sz="1600" dirty="0"/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Features include non-negative integer exponents of x and operations like addition, subtraction, and multiplication.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502919" y="3816402"/>
            <a:ext cx="4846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Function Definition</a:t>
            </a:r>
            <a:endParaRPr lang="en-US" sz="1800" dirty="0"/>
          </a:p>
        </p:txBody>
      </p:sp>
      <p:sp>
        <p:nvSpPr>
          <p:cNvPr id="17" name="Text 15"/>
          <p:cNvSpPr/>
          <p:nvPr/>
        </p:nvSpPr>
        <p:spPr>
          <a:xfrm>
            <a:off x="571499" y="2971800"/>
            <a:ext cx="411480" cy="548640"/>
          </a:xfrm>
          <a:custGeom>
            <a:avLst/>
            <a:gdLst/>
            <a:ahLst/>
            <a:cxnLst/>
            <a:rect l="l" t="t" r="r" b="b"/>
            <a:pathLst>
              <a:path w="411480" h="548640">
                <a:moveTo>
                  <a:pt x="360045" y="188595"/>
                </a:moveTo>
                <a:lnTo>
                  <a:pt x="360045" y="480060"/>
                </a:lnTo>
                <a:cubicBezTo>
                  <a:pt x="360045" y="489491"/>
                  <a:pt x="352330" y="497205"/>
                  <a:pt x="342899" y="497205"/>
                </a:cubicBezTo>
                <a:lnTo>
                  <a:pt x="68577" y="497205"/>
                </a:lnTo>
                <a:cubicBezTo>
                  <a:pt x="59146" y="497205"/>
                  <a:pt x="51431" y="489491"/>
                  <a:pt x="51431" y="480060"/>
                </a:cubicBezTo>
                <a:lnTo>
                  <a:pt x="51431" y="188595"/>
                </a:lnTo>
                <a:lnTo>
                  <a:pt x="360045" y="188595"/>
                </a:lnTo>
                <a:moveTo>
                  <a:pt x="360045" y="137160"/>
                </a:moveTo>
                <a:lnTo>
                  <a:pt x="51435" y="137160"/>
                </a:lnTo>
                <a:lnTo>
                  <a:pt x="51435" y="68580"/>
                </a:lnTo>
                <a:cubicBezTo>
                  <a:pt x="51435" y="59149"/>
                  <a:pt x="59150" y="51435"/>
                  <a:pt x="68581" y="51435"/>
                </a:cubicBezTo>
                <a:lnTo>
                  <a:pt x="342903" y="51435"/>
                </a:lnTo>
                <a:cubicBezTo>
                  <a:pt x="352334" y="51435"/>
                  <a:pt x="360049" y="59149"/>
                  <a:pt x="360049" y="68580"/>
                </a:cubicBezTo>
                <a:lnTo>
                  <a:pt x="360045" y="137160"/>
                </a:lnTo>
                <a:moveTo>
                  <a:pt x="411480" y="137160"/>
                </a:moveTo>
                <a:lnTo>
                  <a:pt x="411480" y="68580"/>
                </a:lnTo>
                <a:cubicBezTo>
                  <a:pt x="411480" y="30751"/>
                  <a:pt x="380726" y="0"/>
                  <a:pt x="342899" y="0"/>
                </a:cubicBezTo>
                <a:lnTo>
                  <a:pt x="68577" y="0"/>
                </a:lnTo>
                <a:cubicBezTo>
                  <a:pt x="30750" y="0"/>
                  <a:pt x="-4" y="30751"/>
                  <a:pt x="-4" y="68580"/>
                </a:cubicBezTo>
                <a:lnTo>
                  <a:pt x="-4" y="137160"/>
                </a:lnTo>
                <a:lnTo>
                  <a:pt x="-4" y="162880"/>
                </a:lnTo>
                <a:lnTo>
                  <a:pt x="-4" y="188601"/>
                </a:lnTo>
                <a:lnTo>
                  <a:pt x="-4" y="480066"/>
                </a:lnTo>
                <a:cubicBezTo>
                  <a:pt x="-4" y="517894"/>
                  <a:pt x="30750" y="548646"/>
                  <a:pt x="68577" y="548646"/>
                </a:cubicBezTo>
                <a:lnTo>
                  <a:pt x="342899" y="548646"/>
                </a:lnTo>
                <a:cubicBezTo>
                  <a:pt x="380726" y="548646"/>
                  <a:pt x="411480" y="517894"/>
                  <a:pt x="411480" y="480066"/>
                </a:cubicBezTo>
                <a:lnTo>
                  <a:pt x="411480" y="188601"/>
                </a:lnTo>
                <a:lnTo>
                  <a:pt x="411480" y="162886"/>
                </a:lnTo>
                <a:lnTo>
                  <a:pt x="411480" y="137160"/>
                </a:lnTo>
                <a:moveTo>
                  <a:pt x="85724" y="248605"/>
                </a:moveTo>
                <a:cubicBezTo>
                  <a:pt x="85724" y="262810"/>
                  <a:pt x="97237" y="274326"/>
                  <a:pt x="111441" y="274326"/>
                </a:cubicBezTo>
                <a:cubicBezTo>
                  <a:pt x="125645" y="274326"/>
                  <a:pt x="137159" y="262810"/>
                  <a:pt x="137159" y="248611"/>
                </a:cubicBezTo>
                <a:cubicBezTo>
                  <a:pt x="137159" y="234407"/>
                  <a:pt x="125645" y="222896"/>
                  <a:pt x="111441" y="222896"/>
                </a:cubicBezTo>
                <a:cubicBezTo>
                  <a:pt x="97237" y="222896"/>
                  <a:pt x="85724" y="234412"/>
                  <a:pt x="85724" y="248616"/>
                </a:cubicBezTo>
                <a:lnTo>
                  <a:pt x="85724" y="248605"/>
                </a:lnTo>
                <a:moveTo>
                  <a:pt x="111441" y="317185"/>
                </a:moveTo>
                <a:cubicBezTo>
                  <a:pt x="97237" y="317185"/>
                  <a:pt x="85724" y="328701"/>
                  <a:pt x="85724" y="342906"/>
                </a:cubicBezTo>
                <a:cubicBezTo>
                  <a:pt x="85724" y="357110"/>
                  <a:pt x="97237" y="368626"/>
                  <a:pt x="111441" y="368626"/>
                </a:cubicBezTo>
                <a:cubicBezTo>
                  <a:pt x="125645" y="368626"/>
                  <a:pt x="137159" y="357110"/>
                  <a:pt x="137159" y="342911"/>
                </a:cubicBezTo>
                <a:cubicBezTo>
                  <a:pt x="137159" y="328707"/>
                  <a:pt x="125645" y="317196"/>
                  <a:pt x="111441" y="317196"/>
                </a:cubicBezTo>
                <a:lnTo>
                  <a:pt x="111441" y="317185"/>
                </a:lnTo>
                <a:moveTo>
                  <a:pt x="85724" y="437200"/>
                </a:moveTo>
                <a:cubicBezTo>
                  <a:pt x="85724" y="451454"/>
                  <a:pt x="97187" y="462921"/>
                  <a:pt x="111441" y="462921"/>
                </a:cubicBezTo>
                <a:lnTo>
                  <a:pt x="205740" y="462921"/>
                </a:lnTo>
                <a:cubicBezTo>
                  <a:pt x="219994" y="462921"/>
                  <a:pt x="231458" y="451454"/>
                  <a:pt x="231458" y="437206"/>
                </a:cubicBezTo>
                <a:cubicBezTo>
                  <a:pt x="231458" y="422952"/>
                  <a:pt x="219994" y="411491"/>
                  <a:pt x="205740" y="411491"/>
                </a:cubicBezTo>
                <a:lnTo>
                  <a:pt x="111441" y="411491"/>
                </a:lnTo>
                <a:cubicBezTo>
                  <a:pt x="97187" y="411491"/>
                  <a:pt x="85724" y="422958"/>
                  <a:pt x="85724" y="437211"/>
                </a:cubicBezTo>
                <a:lnTo>
                  <a:pt x="85724" y="437200"/>
                </a:lnTo>
                <a:moveTo>
                  <a:pt x="205740" y="222885"/>
                </a:moveTo>
                <a:cubicBezTo>
                  <a:pt x="191536" y="222885"/>
                  <a:pt x="180023" y="234401"/>
                  <a:pt x="180023" y="248605"/>
                </a:cubicBezTo>
                <a:cubicBezTo>
                  <a:pt x="180023" y="262810"/>
                  <a:pt x="191536" y="274326"/>
                  <a:pt x="205740" y="274326"/>
                </a:cubicBezTo>
                <a:cubicBezTo>
                  <a:pt x="219944" y="274326"/>
                  <a:pt x="231458" y="262810"/>
                  <a:pt x="231458" y="248611"/>
                </a:cubicBezTo>
                <a:cubicBezTo>
                  <a:pt x="231458" y="234407"/>
                  <a:pt x="219944" y="222896"/>
                  <a:pt x="205740" y="222896"/>
                </a:cubicBezTo>
                <a:lnTo>
                  <a:pt x="205740" y="222885"/>
                </a:lnTo>
                <a:moveTo>
                  <a:pt x="180023" y="342900"/>
                </a:moveTo>
                <a:cubicBezTo>
                  <a:pt x="180023" y="357104"/>
                  <a:pt x="191536" y="368620"/>
                  <a:pt x="205740" y="368620"/>
                </a:cubicBezTo>
                <a:cubicBezTo>
                  <a:pt x="219944" y="368620"/>
                  <a:pt x="231458" y="357104"/>
                  <a:pt x="231458" y="342906"/>
                </a:cubicBezTo>
                <a:cubicBezTo>
                  <a:pt x="231458" y="328701"/>
                  <a:pt x="219944" y="317191"/>
                  <a:pt x="205740" y="317191"/>
                </a:cubicBezTo>
                <a:cubicBezTo>
                  <a:pt x="191536" y="317191"/>
                  <a:pt x="180023" y="328707"/>
                  <a:pt x="180023" y="342911"/>
                </a:cubicBezTo>
                <a:lnTo>
                  <a:pt x="180023" y="342900"/>
                </a:lnTo>
                <a:moveTo>
                  <a:pt x="300039" y="222885"/>
                </a:moveTo>
                <a:cubicBezTo>
                  <a:pt x="285835" y="222885"/>
                  <a:pt x="274321" y="234401"/>
                  <a:pt x="274321" y="248605"/>
                </a:cubicBezTo>
                <a:cubicBezTo>
                  <a:pt x="274321" y="262810"/>
                  <a:pt x="285835" y="274326"/>
                  <a:pt x="300039" y="274326"/>
                </a:cubicBezTo>
                <a:cubicBezTo>
                  <a:pt x="314243" y="274326"/>
                  <a:pt x="325756" y="262810"/>
                  <a:pt x="325756" y="248611"/>
                </a:cubicBezTo>
                <a:cubicBezTo>
                  <a:pt x="325756" y="234407"/>
                  <a:pt x="314243" y="222896"/>
                  <a:pt x="300039" y="222896"/>
                </a:cubicBezTo>
                <a:lnTo>
                  <a:pt x="300039" y="222885"/>
                </a:lnTo>
                <a:moveTo>
                  <a:pt x="274321" y="342900"/>
                </a:moveTo>
                <a:cubicBezTo>
                  <a:pt x="274321" y="357104"/>
                  <a:pt x="285835" y="368620"/>
                  <a:pt x="300039" y="368620"/>
                </a:cubicBezTo>
                <a:cubicBezTo>
                  <a:pt x="314243" y="368620"/>
                  <a:pt x="325756" y="357104"/>
                  <a:pt x="325756" y="342906"/>
                </a:cubicBezTo>
                <a:cubicBezTo>
                  <a:pt x="325756" y="328701"/>
                  <a:pt x="314243" y="317191"/>
                  <a:pt x="300039" y="317191"/>
                </a:cubicBezTo>
                <a:cubicBezTo>
                  <a:pt x="285835" y="317191"/>
                  <a:pt x="274321" y="328707"/>
                  <a:pt x="274321" y="342911"/>
                </a:cubicBezTo>
                <a:lnTo>
                  <a:pt x="274321" y="342900"/>
                </a:lnTo>
                <a:moveTo>
                  <a:pt x="300039" y="411480"/>
                </a:moveTo>
                <a:cubicBezTo>
                  <a:pt x="285835" y="411480"/>
                  <a:pt x="274321" y="422996"/>
                  <a:pt x="274321" y="437200"/>
                </a:cubicBezTo>
                <a:cubicBezTo>
                  <a:pt x="274321" y="451405"/>
                  <a:pt x="285835" y="462921"/>
                  <a:pt x="300039" y="462921"/>
                </a:cubicBezTo>
                <a:cubicBezTo>
                  <a:pt x="314243" y="462921"/>
                  <a:pt x="325756" y="451405"/>
                  <a:pt x="325756" y="437206"/>
                </a:cubicBezTo>
                <a:cubicBezTo>
                  <a:pt x="325756" y="423002"/>
                  <a:pt x="314243" y="411491"/>
                  <a:pt x="300039" y="411491"/>
                </a:cubicBezTo>
                <a:lnTo>
                  <a:pt x="300039" y="411480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1DF7C-6253-010C-08E6-0EFEF155B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1">
            <a:extLst>
              <a:ext uri="{FF2B5EF4-FFF2-40B4-BE49-F238E27FC236}">
                <a16:creationId xmlns:a16="http://schemas.microsoft.com/office/drawing/2014/main" id="{0E0177A9-9E99-9C6E-0DCF-3C0796BC2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661" y="3121015"/>
            <a:ext cx="3416337" cy="3450091"/>
          </a:xfrm>
          <a:prstGeom prst="rect">
            <a:avLst/>
          </a:prstGeom>
        </p:spPr>
      </p:pic>
      <p:sp>
        <p:nvSpPr>
          <p:cNvPr id="3" name="Text 1">
            <a:extLst>
              <a:ext uri="{FF2B5EF4-FFF2-40B4-BE49-F238E27FC236}">
                <a16:creationId xmlns:a16="http://schemas.microsoft.com/office/drawing/2014/main" id="{7C74A479-AE7D-FD08-8577-95973E80C24F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36F3F686-775B-B33F-3E58-A59364CFE66A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907964AB-F081-614B-1074-6E828A6A7171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Polynomial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7F8D6572-7112-D8D6-9F30-1F0147869D67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5899A6AB-98DC-18B6-4A32-11A1A4AAEBC7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080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8</a:t>
            </a:r>
            <a:endParaRPr lang="en-US" sz="800" dirty="0"/>
          </a:p>
        </p:txBody>
      </p:sp>
      <p:sp>
        <p:nvSpPr>
          <p:cNvPr id="6" name="Text 4"/>
          <p:cNvSpPr/>
          <p:nvPr/>
        </p:nvSpPr>
        <p:spPr>
          <a:xfrm>
            <a:off x="3338299" y="660598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40A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502920" y="1796007"/>
            <a:ext cx="793379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269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Exponential/Geometric Function</a:t>
            </a:r>
            <a:endParaRPr lang="en-US" sz="4269" dirty="0"/>
          </a:p>
        </p:txBody>
      </p:sp>
      <p:sp>
        <p:nvSpPr>
          <p:cNvPr id="11" name="Text 9"/>
          <p:cNvSpPr/>
          <p:nvPr/>
        </p:nvSpPr>
        <p:spPr>
          <a:xfrm>
            <a:off x="5209542" y="4822448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333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Geometric Sequences vs Exponential Functions</a:t>
            </a:r>
            <a:endParaRPr lang="en-US" sz="1333" dirty="0"/>
          </a:p>
        </p:txBody>
      </p:sp>
      <p:sp>
        <p:nvSpPr>
          <p:cNvPr id="12" name="Text 10"/>
          <p:cNvSpPr/>
          <p:nvPr/>
        </p:nvSpPr>
        <p:spPr>
          <a:xfrm>
            <a:off x="4752342" y="5284045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Geometric sequences consist of discrete terms, while exponential functions are continuous and can accept any real number as input.</a:t>
            </a:r>
            <a:endParaRPr lang="en-US" sz="1200" dirty="0"/>
          </a:p>
        </p:txBody>
      </p:sp>
      <p:sp>
        <p:nvSpPr>
          <p:cNvPr id="13" name="Text 11"/>
          <p:cNvSpPr/>
          <p:nvPr/>
        </p:nvSpPr>
        <p:spPr>
          <a:xfrm>
            <a:off x="4752342" y="4839593"/>
            <a:ext cx="274320" cy="240030"/>
          </a:xfrm>
          <a:custGeom>
            <a:avLst/>
            <a:gdLst/>
            <a:ahLst/>
            <a:cxnLst/>
            <a:rect l="l" t="t" r="r" b="b"/>
            <a:pathLst>
              <a:path w="274320" h="240030">
                <a:moveTo>
                  <a:pt x="222885" y="25717"/>
                </a:moveTo>
                <a:cubicBezTo>
                  <a:pt x="227601" y="25717"/>
                  <a:pt x="231458" y="29574"/>
                  <a:pt x="231458" y="34288"/>
                </a:cubicBezTo>
                <a:cubicBezTo>
                  <a:pt x="231458" y="39002"/>
                  <a:pt x="227601" y="42860"/>
                  <a:pt x="222885" y="42860"/>
                </a:cubicBezTo>
                <a:lnTo>
                  <a:pt x="51435" y="42860"/>
                </a:lnTo>
                <a:cubicBezTo>
                  <a:pt x="46719" y="42860"/>
                  <a:pt x="42862" y="39002"/>
                  <a:pt x="42862" y="34288"/>
                </a:cubicBezTo>
                <a:cubicBezTo>
                  <a:pt x="42862" y="29574"/>
                  <a:pt x="46719" y="25717"/>
                  <a:pt x="51435" y="25717"/>
                </a:cubicBezTo>
                <a:lnTo>
                  <a:pt x="222885" y="25717"/>
                </a:lnTo>
                <a:moveTo>
                  <a:pt x="51435" y="0"/>
                </a:moveTo>
                <a:cubicBezTo>
                  <a:pt x="32521" y="0"/>
                  <a:pt x="17145" y="15376"/>
                  <a:pt x="17145" y="34291"/>
                </a:cubicBezTo>
                <a:cubicBezTo>
                  <a:pt x="17145" y="53203"/>
                  <a:pt x="32521" y="68581"/>
                  <a:pt x="51435" y="68581"/>
                </a:cubicBezTo>
                <a:lnTo>
                  <a:pt x="124303" y="68581"/>
                </a:lnTo>
                <a:lnTo>
                  <a:pt x="124303" y="77153"/>
                </a:lnTo>
                <a:lnTo>
                  <a:pt x="118997" y="82457"/>
                </a:lnTo>
                <a:lnTo>
                  <a:pt x="103943" y="97512"/>
                </a:lnTo>
                <a:lnTo>
                  <a:pt x="98585" y="102870"/>
                </a:lnTo>
                <a:lnTo>
                  <a:pt x="68583" y="102870"/>
                </a:lnTo>
                <a:cubicBezTo>
                  <a:pt x="42544" y="102870"/>
                  <a:pt x="21435" y="123980"/>
                  <a:pt x="21435" y="150019"/>
                </a:cubicBezTo>
                <a:lnTo>
                  <a:pt x="21435" y="171451"/>
                </a:lnTo>
                <a:lnTo>
                  <a:pt x="17150" y="171451"/>
                </a:lnTo>
                <a:cubicBezTo>
                  <a:pt x="7667" y="171451"/>
                  <a:pt x="5" y="179113"/>
                  <a:pt x="5" y="188596"/>
                </a:cubicBezTo>
                <a:lnTo>
                  <a:pt x="5" y="222887"/>
                </a:lnTo>
                <a:cubicBezTo>
                  <a:pt x="5" y="232371"/>
                  <a:pt x="7667" y="240032"/>
                  <a:pt x="17150" y="240032"/>
                </a:cubicBezTo>
                <a:lnTo>
                  <a:pt x="51440" y="240032"/>
                </a:lnTo>
                <a:cubicBezTo>
                  <a:pt x="60924" y="240032"/>
                  <a:pt x="68585" y="232371"/>
                  <a:pt x="68585" y="222887"/>
                </a:cubicBezTo>
                <a:lnTo>
                  <a:pt x="68585" y="188596"/>
                </a:lnTo>
                <a:cubicBezTo>
                  <a:pt x="68585" y="179113"/>
                  <a:pt x="60924" y="171451"/>
                  <a:pt x="51440" y="171451"/>
                </a:cubicBezTo>
                <a:lnTo>
                  <a:pt x="47156" y="171451"/>
                </a:lnTo>
                <a:lnTo>
                  <a:pt x="47156" y="150019"/>
                </a:lnTo>
                <a:cubicBezTo>
                  <a:pt x="47156" y="138178"/>
                  <a:pt x="56746" y="128586"/>
                  <a:pt x="68588" y="128586"/>
                </a:cubicBezTo>
                <a:lnTo>
                  <a:pt x="98593" y="128586"/>
                </a:lnTo>
                <a:lnTo>
                  <a:pt x="103899" y="133891"/>
                </a:lnTo>
                <a:lnTo>
                  <a:pt x="118953" y="148946"/>
                </a:lnTo>
                <a:lnTo>
                  <a:pt x="124311" y="154303"/>
                </a:lnTo>
                <a:lnTo>
                  <a:pt x="124311" y="171448"/>
                </a:lnTo>
                <a:lnTo>
                  <a:pt x="120026" y="171448"/>
                </a:lnTo>
                <a:cubicBezTo>
                  <a:pt x="110542" y="171448"/>
                  <a:pt x="102881" y="179110"/>
                  <a:pt x="102881" y="188594"/>
                </a:cubicBezTo>
                <a:lnTo>
                  <a:pt x="102881" y="222885"/>
                </a:lnTo>
                <a:cubicBezTo>
                  <a:pt x="102881" y="232368"/>
                  <a:pt x="110542" y="240030"/>
                  <a:pt x="120026" y="240030"/>
                </a:cubicBezTo>
                <a:lnTo>
                  <a:pt x="154316" y="240030"/>
                </a:lnTo>
                <a:cubicBezTo>
                  <a:pt x="163799" y="240030"/>
                  <a:pt x="171461" y="232368"/>
                  <a:pt x="171461" y="222885"/>
                </a:cubicBezTo>
                <a:lnTo>
                  <a:pt x="171461" y="188594"/>
                </a:lnTo>
                <a:cubicBezTo>
                  <a:pt x="171461" y="179110"/>
                  <a:pt x="163799" y="171448"/>
                  <a:pt x="154316" y="171448"/>
                </a:cubicBezTo>
                <a:lnTo>
                  <a:pt x="150031" y="171448"/>
                </a:lnTo>
                <a:lnTo>
                  <a:pt x="150031" y="154303"/>
                </a:lnTo>
                <a:lnTo>
                  <a:pt x="155336" y="148998"/>
                </a:lnTo>
                <a:lnTo>
                  <a:pt x="170391" y="133944"/>
                </a:lnTo>
                <a:lnTo>
                  <a:pt x="175748" y="128586"/>
                </a:lnTo>
                <a:lnTo>
                  <a:pt x="205753" y="128586"/>
                </a:lnTo>
                <a:cubicBezTo>
                  <a:pt x="217593" y="128586"/>
                  <a:pt x="227186" y="138178"/>
                  <a:pt x="227186" y="150019"/>
                </a:cubicBezTo>
                <a:lnTo>
                  <a:pt x="227186" y="171451"/>
                </a:lnTo>
                <a:lnTo>
                  <a:pt x="222901" y="171451"/>
                </a:lnTo>
                <a:cubicBezTo>
                  <a:pt x="213418" y="171451"/>
                  <a:pt x="205756" y="179113"/>
                  <a:pt x="205756" y="188596"/>
                </a:cubicBezTo>
                <a:lnTo>
                  <a:pt x="205756" y="222887"/>
                </a:lnTo>
                <a:cubicBezTo>
                  <a:pt x="205756" y="232371"/>
                  <a:pt x="213418" y="240032"/>
                  <a:pt x="222901" y="240032"/>
                </a:cubicBezTo>
                <a:lnTo>
                  <a:pt x="257191" y="240032"/>
                </a:lnTo>
                <a:cubicBezTo>
                  <a:pt x="266674" y="240032"/>
                  <a:pt x="274336" y="232371"/>
                  <a:pt x="274336" y="222887"/>
                </a:cubicBezTo>
                <a:lnTo>
                  <a:pt x="274336" y="188596"/>
                </a:lnTo>
                <a:cubicBezTo>
                  <a:pt x="274336" y="179113"/>
                  <a:pt x="266674" y="171451"/>
                  <a:pt x="257191" y="171451"/>
                </a:cubicBezTo>
                <a:lnTo>
                  <a:pt x="252906" y="171451"/>
                </a:lnTo>
                <a:lnTo>
                  <a:pt x="252906" y="150019"/>
                </a:lnTo>
                <a:cubicBezTo>
                  <a:pt x="252906" y="123980"/>
                  <a:pt x="231797" y="102870"/>
                  <a:pt x="205759" y="102870"/>
                </a:cubicBezTo>
                <a:lnTo>
                  <a:pt x="175756" y="102870"/>
                </a:lnTo>
                <a:lnTo>
                  <a:pt x="170451" y="97565"/>
                </a:lnTo>
                <a:lnTo>
                  <a:pt x="155396" y="82510"/>
                </a:lnTo>
                <a:lnTo>
                  <a:pt x="150039" y="77153"/>
                </a:lnTo>
                <a:lnTo>
                  <a:pt x="150039" y="68581"/>
                </a:lnTo>
                <a:lnTo>
                  <a:pt x="222906" y="68581"/>
                </a:lnTo>
                <a:cubicBezTo>
                  <a:pt x="241821" y="68581"/>
                  <a:pt x="257196" y="53205"/>
                  <a:pt x="257196" y="34291"/>
                </a:cubicBezTo>
                <a:cubicBezTo>
                  <a:pt x="257196" y="15379"/>
                  <a:pt x="241821" y="0"/>
                  <a:pt x="222906" y="0"/>
                </a:cubicBezTo>
                <a:lnTo>
                  <a:pt x="51435" y="0"/>
                </a:lnTo>
                <a:moveTo>
                  <a:pt x="25718" y="214313"/>
                </a:moveTo>
                <a:lnTo>
                  <a:pt x="25718" y="197168"/>
                </a:lnTo>
                <a:lnTo>
                  <a:pt x="42863" y="197168"/>
                </a:lnTo>
                <a:lnTo>
                  <a:pt x="42863" y="214313"/>
                </a:lnTo>
                <a:lnTo>
                  <a:pt x="25718" y="214313"/>
                </a:lnTo>
                <a:moveTo>
                  <a:pt x="128588" y="214313"/>
                </a:moveTo>
                <a:lnTo>
                  <a:pt x="128588" y="197168"/>
                </a:lnTo>
                <a:lnTo>
                  <a:pt x="145733" y="197168"/>
                </a:lnTo>
                <a:lnTo>
                  <a:pt x="145733" y="214313"/>
                </a:lnTo>
                <a:lnTo>
                  <a:pt x="128588" y="214313"/>
                </a:lnTo>
                <a:moveTo>
                  <a:pt x="231458" y="214313"/>
                </a:moveTo>
                <a:lnTo>
                  <a:pt x="231458" y="197168"/>
                </a:lnTo>
                <a:lnTo>
                  <a:pt x="248603" y="197168"/>
                </a:lnTo>
                <a:lnTo>
                  <a:pt x="248603" y="214313"/>
                </a:lnTo>
                <a:lnTo>
                  <a:pt x="231458" y="214313"/>
                </a:lnTo>
                <a:moveTo>
                  <a:pt x="122105" y="115728"/>
                </a:moveTo>
                <a:lnTo>
                  <a:pt x="137160" y="100673"/>
                </a:lnTo>
                <a:lnTo>
                  <a:pt x="152215" y="115728"/>
                </a:lnTo>
                <a:lnTo>
                  <a:pt x="137160" y="130783"/>
                </a:lnTo>
                <a:lnTo>
                  <a:pt x="122105" y="115728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960120" y="4822448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333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Applications in Growth Models</a:t>
            </a:r>
            <a:endParaRPr lang="en-US" sz="1333" dirty="0"/>
          </a:p>
        </p:txBody>
      </p:sp>
      <p:sp>
        <p:nvSpPr>
          <p:cNvPr id="15" name="Text 13"/>
          <p:cNvSpPr/>
          <p:nvPr/>
        </p:nvSpPr>
        <p:spPr>
          <a:xfrm>
            <a:off x="502920" y="5284045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This function can be utilised to model phenomena like population growth, especially during its early stages.</a:t>
            </a:r>
            <a:endParaRPr lang="en-US" sz="1200" dirty="0"/>
          </a:p>
        </p:txBody>
      </p:sp>
      <p:sp>
        <p:nvSpPr>
          <p:cNvPr id="16" name="Text 14"/>
          <p:cNvSpPr/>
          <p:nvPr/>
        </p:nvSpPr>
        <p:spPr>
          <a:xfrm>
            <a:off x="502920" y="4822448"/>
            <a:ext cx="274320" cy="274320"/>
          </a:xfrm>
          <a:custGeom>
            <a:avLst/>
            <a:gdLst/>
            <a:ahLst/>
            <a:cxnLst/>
            <a:rect l="l" t="t" r="r" b="b"/>
            <a:pathLst>
              <a:path w="274320" h="274320">
                <a:moveTo>
                  <a:pt x="164647" y="110908"/>
                </a:moveTo>
                <a:cubicBezTo>
                  <a:pt x="209062" y="106033"/>
                  <a:pt x="244156" y="70401"/>
                  <a:pt x="248229" y="25718"/>
                </a:cubicBezTo>
                <a:lnTo>
                  <a:pt x="244318" y="25718"/>
                </a:lnTo>
                <a:cubicBezTo>
                  <a:pt x="203224" y="25718"/>
                  <a:pt x="168238" y="52025"/>
                  <a:pt x="155325" y="88671"/>
                </a:cubicBezTo>
                <a:cubicBezTo>
                  <a:pt x="150610" y="79671"/>
                  <a:pt x="144931" y="71205"/>
                  <a:pt x="138394" y="63437"/>
                </a:cubicBezTo>
                <a:cubicBezTo>
                  <a:pt x="158647" y="25718"/>
                  <a:pt x="198509" y="0"/>
                  <a:pt x="244317" y="0"/>
                </a:cubicBezTo>
                <a:lnTo>
                  <a:pt x="257178" y="0"/>
                </a:lnTo>
                <a:cubicBezTo>
                  <a:pt x="266661" y="0"/>
                  <a:pt x="274323" y="7662"/>
                  <a:pt x="274323" y="17145"/>
                </a:cubicBezTo>
                <a:cubicBezTo>
                  <a:pt x="274323" y="78011"/>
                  <a:pt x="228997" y="128267"/>
                  <a:pt x="170273" y="136087"/>
                </a:cubicBezTo>
                <a:cubicBezTo>
                  <a:pt x="169148" y="127408"/>
                  <a:pt x="167272" y="118997"/>
                  <a:pt x="164647" y="110853"/>
                </a:cubicBezTo>
                <a:lnTo>
                  <a:pt x="164647" y="110908"/>
                </a:lnTo>
                <a:moveTo>
                  <a:pt x="25718" y="60008"/>
                </a:moveTo>
                <a:lnTo>
                  <a:pt x="25718" y="68580"/>
                </a:lnTo>
                <a:cubicBezTo>
                  <a:pt x="25718" y="120657"/>
                  <a:pt x="67938" y="162878"/>
                  <a:pt x="120015" y="162878"/>
                </a:cubicBezTo>
                <a:lnTo>
                  <a:pt x="124303" y="162878"/>
                </a:lnTo>
                <a:lnTo>
                  <a:pt x="124303" y="154305"/>
                </a:lnTo>
                <a:lnTo>
                  <a:pt x="124303" y="154305"/>
                </a:lnTo>
                <a:cubicBezTo>
                  <a:pt x="124303" y="102228"/>
                  <a:pt x="82082" y="60008"/>
                  <a:pt x="30005" y="60008"/>
                </a:cubicBezTo>
                <a:lnTo>
                  <a:pt x="25718" y="60008"/>
                </a:lnTo>
                <a:moveTo>
                  <a:pt x="150020" y="154305"/>
                </a:moveTo>
                <a:lnTo>
                  <a:pt x="150020" y="162877"/>
                </a:lnTo>
                <a:lnTo>
                  <a:pt x="150020" y="188595"/>
                </a:lnTo>
                <a:lnTo>
                  <a:pt x="150020" y="261463"/>
                </a:lnTo>
                <a:cubicBezTo>
                  <a:pt x="150020" y="268589"/>
                  <a:pt x="144287" y="274323"/>
                  <a:pt x="137163" y="274323"/>
                </a:cubicBezTo>
                <a:cubicBezTo>
                  <a:pt x="130036" y="274323"/>
                  <a:pt x="124305" y="268589"/>
                  <a:pt x="124305" y="261465"/>
                </a:cubicBezTo>
                <a:lnTo>
                  <a:pt x="124305" y="188600"/>
                </a:lnTo>
                <a:lnTo>
                  <a:pt x="120020" y="188600"/>
                </a:lnTo>
                <a:cubicBezTo>
                  <a:pt x="53745" y="188600"/>
                  <a:pt x="5" y="134861"/>
                  <a:pt x="5" y="68585"/>
                </a:cubicBezTo>
                <a:lnTo>
                  <a:pt x="5" y="51440"/>
                </a:lnTo>
                <a:cubicBezTo>
                  <a:pt x="5" y="41957"/>
                  <a:pt x="7667" y="34295"/>
                  <a:pt x="17150" y="34295"/>
                </a:cubicBezTo>
                <a:lnTo>
                  <a:pt x="30010" y="34295"/>
                </a:lnTo>
                <a:cubicBezTo>
                  <a:pt x="96286" y="34295"/>
                  <a:pt x="150025" y="88035"/>
                  <a:pt x="150025" y="154310"/>
                </a:cubicBezTo>
                <a:lnTo>
                  <a:pt x="150020" y="154305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5209542" y="3063240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833"/>
              </a:spcBef>
            </a:pPr>
            <a:r>
              <a:rPr lang="en-US" sz="1333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Characteristic of </a:t>
            </a:r>
            <a:r>
              <a:rPr lang="en-US" sz="1333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the Dependent Variable</a:t>
            </a:r>
            <a:endParaRPr lang="en-US" sz="1333" dirty="0"/>
          </a:p>
        </p:txBody>
      </p:sp>
      <p:sp>
        <p:nvSpPr>
          <p:cNvPr id="18" name="Text 16"/>
          <p:cNvSpPr/>
          <p:nvPr/>
        </p:nvSpPr>
        <p:spPr>
          <a:xfrm>
            <a:off x="4752342" y="3524837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Exponential functions represent very fast changes in the dependent variable as a function of the independent variable.</a:t>
            </a:r>
            <a:endParaRPr lang="en-US" sz="1200" dirty="0"/>
          </a:p>
        </p:txBody>
      </p:sp>
      <p:sp>
        <p:nvSpPr>
          <p:cNvPr id="19" name="Text 17"/>
          <p:cNvSpPr/>
          <p:nvPr/>
        </p:nvSpPr>
        <p:spPr>
          <a:xfrm>
            <a:off x="4752342" y="3100150"/>
            <a:ext cx="274320" cy="192024"/>
          </a:xfrm>
          <a:custGeom>
            <a:avLst/>
            <a:gdLst/>
            <a:ahLst/>
            <a:cxnLst/>
            <a:rect l="l" t="t" r="r" b="b"/>
            <a:pathLst>
              <a:path w="274320" h="192024">
                <a:moveTo>
                  <a:pt x="150876" y="20573"/>
                </a:moveTo>
                <a:lnTo>
                  <a:pt x="150876" y="48006"/>
                </a:lnTo>
                <a:lnTo>
                  <a:pt x="123444" y="48006"/>
                </a:lnTo>
                <a:lnTo>
                  <a:pt x="123444" y="20573"/>
                </a:lnTo>
                <a:lnTo>
                  <a:pt x="150876" y="20573"/>
                </a:lnTo>
                <a:moveTo>
                  <a:pt x="123444" y="0"/>
                </a:moveTo>
                <a:cubicBezTo>
                  <a:pt x="112084" y="0"/>
                  <a:pt x="102870" y="9215"/>
                  <a:pt x="102870" y="20573"/>
                </a:cubicBezTo>
                <a:lnTo>
                  <a:pt x="102870" y="24003"/>
                </a:lnTo>
                <a:lnTo>
                  <a:pt x="52851" y="24003"/>
                </a:lnTo>
                <a:cubicBezTo>
                  <a:pt x="48821" y="13929"/>
                  <a:pt x="38964" y="6857"/>
                  <a:pt x="27432" y="6857"/>
                </a:cubicBezTo>
                <a:cubicBezTo>
                  <a:pt x="12300" y="6857"/>
                  <a:pt x="0" y="19158"/>
                  <a:pt x="0" y="34290"/>
                </a:cubicBezTo>
                <a:cubicBezTo>
                  <a:pt x="0" y="49419"/>
                  <a:pt x="12300" y="61722"/>
                  <a:pt x="27432" y="61722"/>
                </a:cubicBezTo>
                <a:cubicBezTo>
                  <a:pt x="38962" y="61722"/>
                  <a:pt x="48821" y="54650"/>
                  <a:pt x="52851" y="44576"/>
                </a:cubicBezTo>
                <a:lnTo>
                  <a:pt x="86713" y="44576"/>
                </a:lnTo>
                <a:cubicBezTo>
                  <a:pt x="59237" y="60779"/>
                  <a:pt x="40248" y="89796"/>
                  <a:pt x="37936" y="123443"/>
                </a:cubicBezTo>
                <a:lnTo>
                  <a:pt x="34293" y="123443"/>
                </a:lnTo>
                <a:cubicBezTo>
                  <a:pt x="22933" y="123443"/>
                  <a:pt x="13719" y="132658"/>
                  <a:pt x="13719" y="144016"/>
                </a:cubicBezTo>
                <a:lnTo>
                  <a:pt x="13719" y="171449"/>
                </a:lnTo>
                <a:cubicBezTo>
                  <a:pt x="13719" y="182807"/>
                  <a:pt x="22933" y="192022"/>
                  <a:pt x="34293" y="192022"/>
                </a:cubicBezTo>
                <a:lnTo>
                  <a:pt x="61725" y="192022"/>
                </a:lnTo>
                <a:cubicBezTo>
                  <a:pt x="73084" y="192022"/>
                  <a:pt x="82299" y="182807"/>
                  <a:pt x="82299" y="171449"/>
                </a:cubicBezTo>
                <a:lnTo>
                  <a:pt x="82299" y="144016"/>
                </a:lnTo>
                <a:cubicBezTo>
                  <a:pt x="82299" y="132658"/>
                  <a:pt x="73084" y="123443"/>
                  <a:pt x="61725" y="123443"/>
                </a:cubicBezTo>
                <a:lnTo>
                  <a:pt x="58595" y="123443"/>
                </a:lnTo>
                <a:cubicBezTo>
                  <a:pt x="61124" y="94124"/>
                  <a:pt x="79684" y="69394"/>
                  <a:pt x="105487" y="58035"/>
                </a:cubicBezTo>
                <a:cubicBezTo>
                  <a:pt x="109001" y="64336"/>
                  <a:pt x="115730" y="68579"/>
                  <a:pt x="123447" y="68579"/>
                </a:cubicBezTo>
                <a:lnTo>
                  <a:pt x="150879" y="68579"/>
                </a:lnTo>
                <a:cubicBezTo>
                  <a:pt x="158593" y="68579"/>
                  <a:pt x="165324" y="64336"/>
                  <a:pt x="168839" y="58035"/>
                </a:cubicBezTo>
                <a:cubicBezTo>
                  <a:pt x="194641" y="69351"/>
                  <a:pt x="213202" y="94082"/>
                  <a:pt x="215731" y="123443"/>
                </a:cubicBezTo>
                <a:lnTo>
                  <a:pt x="212601" y="123443"/>
                </a:lnTo>
                <a:cubicBezTo>
                  <a:pt x="201241" y="123443"/>
                  <a:pt x="192027" y="132658"/>
                  <a:pt x="192027" y="144016"/>
                </a:cubicBezTo>
                <a:lnTo>
                  <a:pt x="192027" y="171449"/>
                </a:lnTo>
                <a:cubicBezTo>
                  <a:pt x="192027" y="182807"/>
                  <a:pt x="201241" y="192022"/>
                  <a:pt x="212601" y="192022"/>
                </a:cubicBezTo>
                <a:lnTo>
                  <a:pt x="240033" y="192022"/>
                </a:lnTo>
                <a:cubicBezTo>
                  <a:pt x="251392" y="192022"/>
                  <a:pt x="260607" y="182807"/>
                  <a:pt x="260607" y="171449"/>
                </a:cubicBezTo>
                <a:lnTo>
                  <a:pt x="260607" y="144016"/>
                </a:lnTo>
                <a:cubicBezTo>
                  <a:pt x="260607" y="132658"/>
                  <a:pt x="251392" y="123443"/>
                  <a:pt x="240033" y="123443"/>
                </a:cubicBezTo>
                <a:lnTo>
                  <a:pt x="236390" y="123443"/>
                </a:lnTo>
                <a:cubicBezTo>
                  <a:pt x="234118" y="89796"/>
                  <a:pt x="215086" y="60778"/>
                  <a:pt x="187613" y="44576"/>
                </a:cubicBezTo>
                <a:lnTo>
                  <a:pt x="221475" y="44576"/>
                </a:lnTo>
                <a:cubicBezTo>
                  <a:pt x="225546" y="54650"/>
                  <a:pt x="235405" y="61722"/>
                  <a:pt x="246894" y="61722"/>
                </a:cubicBezTo>
                <a:cubicBezTo>
                  <a:pt x="262025" y="61722"/>
                  <a:pt x="274326" y="49421"/>
                  <a:pt x="274326" y="34290"/>
                </a:cubicBezTo>
                <a:cubicBezTo>
                  <a:pt x="274326" y="19160"/>
                  <a:pt x="262025" y="6857"/>
                  <a:pt x="246894" y="6857"/>
                </a:cubicBezTo>
                <a:cubicBezTo>
                  <a:pt x="235364" y="6857"/>
                  <a:pt x="225505" y="13929"/>
                  <a:pt x="221475" y="24003"/>
                </a:cubicBezTo>
                <a:lnTo>
                  <a:pt x="171456" y="24003"/>
                </a:lnTo>
                <a:lnTo>
                  <a:pt x="171456" y="20573"/>
                </a:lnTo>
                <a:cubicBezTo>
                  <a:pt x="171456" y="9215"/>
                  <a:pt x="162241" y="0"/>
                  <a:pt x="150882" y="0"/>
                </a:cubicBezTo>
                <a:lnTo>
                  <a:pt x="123444" y="0"/>
                </a:lnTo>
                <a:moveTo>
                  <a:pt x="20574" y="34290"/>
                </a:moveTo>
                <a:cubicBezTo>
                  <a:pt x="20574" y="30503"/>
                  <a:pt x="23644" y="27433"/>
                  <a:pt x="27432" y="27433"/>
                </a:cubicBezTo>
                <a:cubicBezTo>
                  <a:pt x="31220" y="27433"/>
                  <a:pt x="34290" y="30503"/>
                  <a:pt x="34290" y="34290"/>
                </a:cubicBezTo>
                <a:cubicBezTo>
                  <a:pt x="34290" y="38076"/>
                  <a:pt x="31220" y="41147"/>
                  <a:pt x="27432" y="41147"/>
                </a:cubicBezTo>
                <a:cubicBezTo>
                  <a:pt x="23644" y="41147"/>
                  <a:pt x="20574" y="38076"/>
                  <a:pt x="20574" y="34290"/>
                </a:cubicBezTo>
                <a:lnTo>
                  <a:pt x="20574" y="34290"/>
                </a:lnTo>
                <a:moveTo>
                  <a:pt x="240030" y="34290"/>
                </a:moveTo>
                <a:cubicBezTo>
                  <a:pt x="240030" y="30503"/>
                  <a:pt x="243100" y="27433"/>
                  <a:pt x="246888" y="27433"/>
                </a:cubicBezTo>
                <a:cubicBezTo>
                  <a:pt x="250676" y="27433"/>
                  <a:pt x="253746" y="30503"/>
                  <a:pt x="253746" y="34290"/>
                </a:cubicBezTo>
                <a:cubicBezTo>
                  <a:pt x="253746" y="38076"/>
                  <a:pt x="250676" y="41147"/>
                  <a:pt x="246888" y="41147"/>
                </a:cubicBezTo>
                <a:cubicBezTo>
                  <a:pt x="243100" y="41147"/>
                  <a:pt x="240030" y="38076"/>
                  <a:pt x="240030" y="34290"/>
                </a:cubicBezTo>
                <a:lnTo>
                  <a:pt x="240030" y="34290"/>
                </a:lnTo>
                <a:moveTo>
                  <a:pt x="61722" y="144018"/>
                </a:moveTo>
                <a:lnTo>
                  <a:pt x="61722" y="171451"/>
                </a:lnTo>
                <a:lnTo>
                  <a:pt x="34290" y="171451"/>
                </a:lnTo>
                <a:lnTo>
                  <a:pt x="34290" y="144018"/>
                </a:lnTo>
                <a:lnTo>
                  <a:pt x="61722" y="144018"/>
                </a:lnTo>
                <a:moveTo>
                  <a:pt x="212598" y="144018"/>
                </a:moveTo>
                <a:lnTo>
                  <a:pt x="240030" y="144018"/>
                </a:lnTo>
                <a:lnTo>
                  <a:pt x="240030" y="171451"/>
                </a:lnTo>
                <a:lnTo>
                  <a:pt x="212598" y="171451"/>
                </a:lnTo>
                <a:lnTo>
                  <a:pt x="212598" y="144018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0" name="Text 18"/>
          <p:cNvSpPr/>
          <p:nvPr/>
        </p:nvSpPr>
        <p:spPr>
          <a:xfrm>
            <a:off x="960120" y="3063240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333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Definition of the Function</a:t>
            </a:r>
            <a:endParaRPr lang="en-US" sz="1333" dirty="0"/>
          </a:p>
        </p:txBody>
      </p:sp>
      <p:sp>
        <p:nvSpPr>
          <p:cNvPr id="21" name="Text 19"/>
          <p:cNvSpPr/>
          <p:nvPr/>
        </p:nvSpPr>
        <p:spPr>
          <a:xfrm>
            <a:off x="502920" y="3524837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function is defined </a:t>
            </a:r>
            <a:r>
              <a:rPr lang="en-US" sz="12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</a:t>
            </a:r>
            <a:r>
              <a:rPr lang="en-US" sz="12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b</a:t>
            </a:r>
            <a:r>
              <a:rPr lang="en-US" sz="12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x</a:t>
            </a:r>
            <a:endParaRPr lang="en-US" sz="1200">
              <a:solidFill>
                <a:srgbClr val="111111"/>
              </a:solidFill>
              <a:latin typeface="Lexend Regular" pitchFamily="34" charset="0"/>
              <a:ea typeface="Lexend Regular" pitchFamily="34" charset="-122"/>
              <a:cs typeface="Lexend Regular" pitchFamily="34" charset="-120"/>
            </a:endParaRP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2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where </a:t>
            </a:r>
            <a:r>
              <a:rPr lang="en-US" sz="12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'a' and 'b' are constants, and 'x' represents the input variable.</a:t>
            </a:r>
            <a:endParaRPr lang="en-US" sz="1200" dirty="0"/>
          </a:p>
        </p:txBody>
      </p:sp>
      <p:sp>
        <p:nvSpPr>
          <p:cNvPr id="22" name="Text 20"/>
          <p:cNvSpPr/>
          <p:nvPr/>
        </p:nvSpPr>
        <p:spPr>
          <a:xfrm>
            <a:off x="502920" y="3090679"/>
            <a:ext cx="274320" cy="219442"/>
          </a:xfrm>
          <a:custGeom>
            <a:avLst/>
            <a:gdLst/>
            <a:ahLst/>
            <a:cxnLst/>
            <a:rect l="l" t="t" r="r" b="b"/>
            <a:pathLst>
              <a:path w="274320" h="219442">
                <a:moveTo>
                  <a:pt x="30883" y="37716"/>
                </a:moveTo>
                <a:cubicBezTo>
                  <a:pt x="30883" y="16886"/>
                  <a:pt x="47770" y="0"/>
                  <a:pt x="68599" y="0"/>
                </a:cubicBezTo>
                <a:lnTo>
                  <a:pt x="85741" y="0"/>
                </a:lnTo>
                <a:cubicBezTo>
                  <a:pt x="91442" y="0"/>
                  <a:pt x="96028" y="4586"/>
                  <a:pt x="96028" y="10285"/>
                </a:cubicBezTo>
                <a:cubicBezTo>
                  <a:pt x="96028" y="15986"/>
                  <a:pt x="91442" y="20571"/>
                  <a:pt x="85741" y="20571"/>
                </a:cubicBezTo>
                <a:lnTo>
                  <a:pt x="68599" y="20571"/>
                </a:lnTo>
                <a:cubicBezTo>
                  <a:pt x="59127" y="20571"/>
                  <a:pt x="51457" y="28242"/>
                  <a:pt x="51457" y="37713"/>
                </a:cubicBezTo>
                <a:lnTo>
                  <a:pt x="51457" y="82286"/>
                </a:lnTo>
                <a:lnTo>
                  <a:pt x="72028" y="82286"/>
                </a:lnTo>
                <a:cubicBezTo>
                  <a:pt x="77728" y="82286"/>
                  <a:pt x="82315" y="86873"/>
                  <a:pt x="82315" y="92572"/>
                </a:cubicBezTo>
                <a:cubicBezTo>
                  <a:pt x="82315" y="98273"/>
                  <a:pt x="77728" y="102857"/>
                  <a:pt x="72028" y="102857"/>
                </a:cubicBezTo>
                <a:lnTo>
                  <a:pt x="51457" y="102857"/>
                </a:lnTo>
                <a:lnTo>
                  <a:pt x="51457" y="167445"/>
                </a:lnTo>
                <a:cubicBezTo>
                  <a:pt x="51457" y="186647"/>
                  <a:pt x="37014" y="202804"/>
                  <a:pt x="17899" y="204946"/>
                </a:cubicBezTo>
                <a:lnTo>
                  <a:pt x="11428" y="205675"/>
                </a:lnTo>
                <a:cubicBezTo>
                  <a:pt x="5772" y="206318"/>
                  <a:pt x="713" y="202247"/>
                  <a:pt x="71" y="196587"/>
                </a:cubicBezTo>
                <a:cubicBezTo>
                  <a:pt x="-571" y="190930"/>
                  <a:pt x="3500" y="185872"/>
                  <a:pt x="9157" y="185229"/>
                </a:cubicBezTo>
                <a:lnTo>
                  <a:pt x="15628" y="184500"/>
                </a:lnTo>
                <a:cubicBezTo>
                  <a:pt x="24330" y="183515"/>
                  <a:pt x="30886" y="176186"/>
                  <a:pt x="30886" y="167443"/>
                </a:cubicBezTo>
                <a:lnTo>
                  <a:pt x="30886" y="102855"/>
                </a:lnTo>
                <a:lnTo>
                  <a:pt x="10315" y="102855"/>
                </a:lnTo>
                <a:cubicBezTo>
                  <a:pt x="4614" y="102855"/>
                  <a:pt x="28" y="98268"/>
                  <a:pt x="28" y="92569"/>
                </a:cubicBezTo>
                <a:cubicBezTo>
                  <a:pt x="28" y="86868"/>
                  <a:pt x="4614" y="82284"/>
                  <a:pt x="10315" y="82284"/>
                </a:cubicBezTo>
                <a:lnTo>
                  <a:pt x="30886" y="82284"/>
                </a:lnTo>
                <a:lnTo>
                  <a:pt x="30883" y="37716"/>
                </a:lnTo>
              </a:path>
              <a:path w="274320" h="219442">
                <a:moveTo>
                  <a:pt x="135585" y="70632"/>
                </a:moveTo>
                <a:cubicBezTo>
                  <a:pt x="123628" y="89618"/>
                  <a:pt x="116600" y="112506"/>
                  <a:pt x="116600" y="137149"/>
                </a:cubicBezTo>
                <a:cubicBezTo>
                  <a:pt x="116600" y="161793"/>
                  <a:pt x="123628" y="184680"/>
                  <a:pt x="135585" y="203667"/>
                </a:cubicBezTo>
                <a:cubicBezTo>
                  <a:pt x="138628" y="208466"/>
                  <a:pt x="137171" y="214810"/>
                  <a:pt x="132370" y="217854"/>
                </a:cubicBezTo>
                <a:cubicBezTo>
                  <a:pt x="127570" y="220897"/>
                  <a:pt x="121227" y="219440"/>
                  <a:pt x="118185" y="214639"/>
                </a:cubicBezTo>
                <a:cubicBezTo>
                  <a:pt x="104170" y="192396"/>
                  <a:pt x="96028" y="165736"/>
                  <a:pt x="96028" y="137149"/>
                </a:cubicBezTo>
                <a:cubicBezTo>
                  <a:pt x="96028" y="108563"/>
                  <a:pt x="104170" y="81905"/>
                  <a:pt x="118185" y="59660"/>
                </a:cubicBezTo>
                <a:cubicBezTo>
                  <a:pt x="121227" y="54861"/>
                  <a:pt x="127573" y="53404"/>
                  <a:pt x="132370" y="56445"/>
                </a:cubicBezTo>
                <a:cubicBezTo>
                  <a:pt x="137171" y="59489"/>
                  <a:pt x="138628" y="65831"/>
                  <a:pt x="135585" y="70632"/>
                </a:cubicBezTo>
                <a:lnTo>
                  <a:pt x="135585" y="70632"/>
                </a:lnTo>
              </a:path>
              <a:path w="274320" h="219442">
                <a:moveTo>
                  <a:pt x="234760" y="70632"/>
                </a:moveTo>
                <a:cubicBezTo>
                  <a:pt x="231718" y="65833"/>
                  <a:pt x="233175" y="59489"/>
                  <a:pt x="237975" y="56445"/>
                </a:cubicBezTo>
                <a:cubicBezTo>
                  <a:pt x="242776" y="53401"/>
                  <a:pt x="249118" y="54858"/>
                  <a:pt x="252160" y="59660"/>
                </a:cubicBezTo>
                <a:cubicBezTo>
                  <a:pt x="266175" y="81902"/>
                  <a:pt x="274317" y="108562"/>
                  <a:pt x="274317" y="137149"/>
                </a:cubicBezTo>
                <a:cubicBezTo>
                  <a:pt x="274317" y="165736"/>
                  <a:pt x="266176" y="192394"/>
                  <a:pt x="252160" y="214639"/>
                </a:cubicBezTo>
                <a:cubicBezTo>
                  <a:pt x="249118" y="219438"/>
                  <a:pt x="242773" y="220895"/>
                  <a:pt x="237975" y="217853"/>
                </a:cubicBezTo>
                <a:cubicBezTo>
                  <a:pt x="233175" y="214810"/>
                  <a:pt x="231718" y="208468"/>
                  <a:pt x="234760" y="203666"/>
                </a:cubicBezTo>
                <a:cubicBezTo>
                  <a:pt x="246718" y="184680"/>
                  <a:pt x="253746" y="161792"/>
                  <a:pt x="253746" y="137149"/>
                </a:cubicBezTo>
                <a:cubicBezTo>
                  <a:pt x="253746" y="112506"/>
                  <a:pt x="246718" y="89618"/>
                  <a:pt x="234760" y="70632"/>
                </a:cubicBezTo>
                <a:lnTo>
                  <a:pt x="234760" y="70632"/>
                </a:lnTo>
              </a:path>
              <a:path w="274320" h="219442">
                <a:moveTo>
                  <a:pt x="168460" y="105861"/>
                </a:moveTo>
                <a:lnTo>
                  <a:pt x="185174" y="122576"/>
                </a:lnTo>
                <a:lnTo>
                  <a:pt x="201888" y="105861"/>
                </a:lnTo>
                <a:cubicBezTo>
                  <a:pt x="205918" y="101832"/>
                  <a:pt x="212431" y="101832"/>
                  <a:pt x="216416" y="105861"/>
                </a:cubicBezTo>
                <a:cubicBezTo>
                  <a:pt x="220402" y="109890"/>
                  <a:pt x="220446" y="116405"/>
                  <a:pt x="216416" y="120390"/>
                </a:cubicBezTo>
                <a:lnTo>
                  <a:pt x="199702" y="137105"/>
                </a:lnTo>
                <a:lnTo>
                  <a:pt x="216416" y="153820"/>
                </a:lnTo>
                <a:cubicBezTo>
                  <a:pt x="220446" y="157849"/>
                  <a:pt x="220446" y="164364"/>
                  <a:pt x="216416" y="168350"/>
                </a:cubicBezTo>
                <a:cubicBezTo>
                  <a:pt x="212387" y="172335"/>
                  <a:pt x="205874" y="172378"/>
                  <a:pt x="201888" y="168350"/>
                </a:cubicBezTo>
                <a:lnTo>
                  <a:pt x="185174" y="151635"/>
                </a:lnTo>
                <a:lnTo>
                  <a:pt x="168460" y="168350"/>
                </a:lnTo>
                <a:cubicBezTo>
                  <a:pt x="164430" y="172378"/>
                  <a:pt x="157918" y="172378"/>
                  <a:pt x="153932" y="168350"/>
                </a:cubicBezTo>
                <a:cubicBezTo>
                  <a:pt x="149946" y="164321"/>
                  <a:pt x="149902" y="157805"/>
                  <a:pt x="153932" y="153820"/>
                </a:cubicBezTo>
                <a:lnTo>
                  <a:pt x="170646" y="137105"/>
                </a:lnTo>
                <a:lnTo>
                  <a:pt x="153932" y="120390"/>
                </a:lnTo>
                <a:cubicBezTo>
                  <a:pt x="149902" y="116361"/>
                  <a:pt x="149902" y="109846"/>
                  <a:pt x="153932" y="105861"/>
                </a:cubicBezTo>
                <a:cubicBezTo>
                  <a:pt x="157962" y="101876"/>
                  <a:pt x="164474" y="101832"/>
                  <a:pt x="168460" y="105861"/>
                </a:cubicBezTo>
                <a:lnTo>
                  <a:pt x="168460" y="105861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4" name="Text 22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59FB7-3D60-3B8F-09D6-3ED23E7F7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>
            <a:extLst>
              <a:ext uri="{FF2B5EF4-FFF2-40B4-BE49-F238E27FC236}">
                <a16:creationId xmlns:a16="http://schemas.microsoft.com/office/drawing/2014/main" id="{70FD5618-FD09-1628-EFD4-E1FE4206900E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4824AA7C-C380-F4D4-B4AE-172A25CAEA77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08E35192-E0BC-B003-A504-18236873D7E2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Exponential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1A9A0A0D-0A57-6598-B86D-CFED0A1B04AF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3903EC63-0D5F-3D94-308E-C60A48C5E6F9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37956C9-FB74-91A5-1BF6-83DCC9256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502" y="3161834"/>
            <a:ext cx="3408355" cy="278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2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9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Logarithmic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8403770" y="3796241"/>
            <a:ext cx="320040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Logarithmic functions inversely relate to exponential functions, making them critical for analysing phenomena that exhibit exponential growth or decay.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8403773" y="3111425"/>
            <a:ext cx="32004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06"/>
              </a:spcBef>
              <a:buNone/>
            </a:pPr>
            <a:r>
              <a:rPr lang="en-US" sz="14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Inverse Relationship Between Logarithmic and Exponential Functions</a:t>
            </a:r>
            <a:endParaRPr lang="en-US" sz="1450" dirty="0"/>
          </a:p>
        </p:txBody>
      </p:sp>
      <p:sp>
        <p:nvSpPr>
          <p:cNvPr id="14" name="Text 12"/>
          <p:cNvSpPr/>
          <p:nvPr/>
        </p:nvSpPr>
        <p:spPr>
          <a:xfrm>
            <a:off x="4453345" y="3778913"/>
            <a:ext cx="320040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logarithmic function is used as the inverse of exponential functions in various fields.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 applications include the Richter scale for measuring earthquake magnitudes, the decibel scale for sound intensity, and the pH scale for acidity.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4453347" y="3111347"/>
            <a:ext cx="32004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20000"/>
              </a:lnSpc>
              <a:spcBef>
                <a:spcPts val="806"/>
              </a:spcBef>
            </a:pPr>
            <a:r>
              <a:rPr lang="en-US" sz="14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Applications of </a:t>
            </a:r>
            <a:r>
              <a:rPr lang="en-US" sz="145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the Logarithmic Function</a:t>
            </a:r>
            <a:endParaRPr lang="en-US" sz="1450" dirty="0"/>
          </a:p>
        </p:txBody>
      </p:sp>
      <p:sp>
        <p:nvSpPr>
          <p:cNvPr id="16" name="Text 14"/>
          <p:cNvSpPr/>
          <p:nvPr/>
        </p:nvSpPr>
        <p:spPr>
          <a:xfrm>
            <a:off x="502920" y="3111502"/>
            <a:ext cx="32004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06"/>
              </a:spcBef>
              <a:buNone/>
            </a:pPr>
            <a:r>
              <a:rPr lang="en-US" sz="14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Definition of Logarithmic Function</a:t>
            </a:r>
            <a:endParaRPr lang="en-US" sz="1450" dirty="0"/>
          </a:p>
        </p:txBody>
      </p:sp>
      <p:sp>
        <p:nvSpPr>
          <p:cNvPr id="17" name="Text 15"/>
          <p:cNvSpPr/>
          <p:nvPr/>
        </p:nvSpPr>
        <p:spPr>
          <a:xfrm>
            <a:off x="502920" y="3775373"/>
            <a:ext cx="320040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logarithmic function is a mathematical function defined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= log b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(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x)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where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it serves as the inverse of the exponential function.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79AFD-146A-20C9-2A38-4EF88D432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>
            <a:extLst>
              <a:ext uri="{FF2B5EF4-FFF2-40B4-BE49-F238E27FC236}">
                <a16:creationId xmlns:a16="http://schemas.microsoft.com/office/drawing/2014/main" id="{1F1DDEC8-6D1F-D9C0-58FD-BF34B95A7CBE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B8993609-D1C1-C68D-0599-BAAFA7105790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07B260BA-0D46-5A75-79FA-5DC65091034B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Logarithmic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55101E79-92A7-30A2-09AE-849D77E0E5C7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BBB0753E-08C5-648A-E51F-94ED163F2D9D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Imagem 1">
            <a:extLst>
              <a:ext uri="{FF2B5EF4-FFF2-40B4-BE49-F238E27FC236}">
                <a16:creationId xmlns:a16="http://schemas.microsoft.com/office/drawing/2014/main" id="{6EDFCAD5-4811-0B59-1AF8-5E20C4EAF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502" y="3187625"/>
            <a:ext cx="3381178" cy="178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11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10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Sinusoidal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9220049" y="3723671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Instances include modelling tides, air temperature fluctuations, and sound wave propagation.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9220052" y="3125939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81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Examples of Sinusoidal Function Utilities</a:t>
            </a:r>
            <a:endParaRPr lang="en-US" sz="1250" dirty="0"/>
          </a:p>
        </p:txBody>
      </p:sp>
      <p:sp>
        <p:nvSpPr>
          <p:cNvPr id="14" name="Text 12"/>
          <p:cNvSpPr/>
          <p:nvPr/>
        </p:nvSpPr>
        <p:spPr>
          <a:xfrm>
            <a:off x="6314340" y="3723671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These functions are used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describe  periodic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relationships and phenomena.</a:t>
            </a:r>
            <a:endParaRPr lang="en-US" sz="1300" dirty="0"/>
          </a:p>
        </p:txBody>
      </p:sp>
      <p:sp>
        <p:nvSpPr>
          <p:cNvPr id="15" name="Text 13"/>
          <p:cNvSpPr/>
          <p:nvPr/>
        </p:nvSpPr>
        <p:spPr>
          <a:xfrm>
            <a:off x="6314342" y="3125939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81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Applications of Sinusoidal Functions</a:t>
            </a:r>
            <a:endParaRPr lang="en-US" sz="1250" dirty="0"/>
          </a:p>
        </p:txBody>
      </p:sp>
      <p:sp>
        <p:nvSpPr>
          <p:cNvPr id="16" name="Text 14"/>
          <p:cNvSpPr/>
          <p:nvPr/>
        </p:nvSpPr>
        <p:spPr>
          <a:xfrm>
            <a:off x="3408630" y="3706343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In the function, 'a' represents amplitude, 'b' affects the period, 'c' provides the phase shift, and 'd' acts as the vertical shift.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3408631" y="3125861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81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Parameters of the Function</a:t>
            </a:r>
            <a:endParaRPr lang="en-US" sz="1250" dirty="0"/>
          </a:p>
        </p:txBody>
      </p:sp>
      <p:sp>
        <p:nvSpPr>
          <p:cNvPr id="18" name="Text 16"/>
          <p:cNvSpPr/>
          <p:nvPr/>
        </p:nvSpPr>
        <p:spPr>
          <a:xfrm>
            <a:off x="502920" y="3126016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81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Definition of Sinusoidal Function</a:t>
            </a:r>
            <a:endParaRPr lang="en-US" sz="1250" dirty="0"/>
          </a:p>
        </p:txBody>
      </p:sp>
      <p:sp>
        <p:nvSpPr>
          <p:cNvPr id="19" name="Text 17"/>
          <p:cNvSpPr/>
          <p:nvPr/>
        </p:nvSpPr>
        <p:spPr>
          <a:xfrm>
            <a:off x="502920" y="3702803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sinusoidal function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is modelled, e.g.,  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a sin(b(x - c)) +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d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or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a cos(b(x - c))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+ d</a:t>
            </a:r>
            <a:endParaRPr lang="en-US" sz="1300" dirty="0"/>
          </a:p>
        </p:txBody>
      </p:sp>
      <p:sp>
        <p:nvSpPr>
          <p:cNvPr id="21" name="Text 19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42B2D-57A4-E20A-5A99-20ECAB1F6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2C40198-A660-360B-4F88-50219D9AA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161" y="3187625"/>
            <a:ext cx="3394965" cy="1908320"/>
          </a:xfrm>
          <a:prstGeom prst="rect">
            <a:avLst/>
          </a:prstGeom>
        </p:spPr>
      </p:pic>
      <p:sp>
        <p:nvSpPr>
          <p:cNvPr id="3" name="Text 1">
            <a:extLst>
              <a:ext uri="{FF2B5EF4-FFF2-40B4-BE49-F238E27FC236}">
                <a16:creationId xmlns:a16="http://schemas.microsoft.com/office/drawing/2014/main" id="{A4CC48E5-912C-3BFE-95A7-D90DB3B9E1D8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EC0BAE4D-E3D9-9308-6B0A-4B51441D6226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D638A961-7483-43C5-E85E-15FD258E8F7C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Logarithmic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FFB81E14-A3DD-FE25-BA7D-4C6EEB0FCC66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CC48CCA3-8FA9-9184-47B0-08FB99BFCA54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9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7175974" y="725631"/>
            <a:ext cx="6675120" cy="6675120"/>
          </a:xfrm>
          <a:custGeom>
            <a:avLst/>
            <a:gdLst/>
            <a:ahLst/>
            <a:cxnLst/>
            <a:rect l="l" t="t" r="r" b="b"/>
            <a:pathLst>
              <a:path w="6675120" h="6675120">
                <a:moveTo>
                  <a:pt x="0" y="3337560"/>
                </a:moveTo>
                <a:cubicBezTo>
                  <a:pt x="0" y="1494292"/>
                  <a:pt x="1494292" y="0"/>
                  <a:pt x="3337560" y="0"/>
                </a:cubicBezTo>
                <a:cubicBezTo>
                  <a:pt x="5180828" y="0"/>
                  <a:pt x="6675120" y="1494292"/>
                  <a:pt x="6675120" y="3337560"/>
                </a:cubicBezTo>
                <a:cubicBezTo>
                  <a:pt x="6675120" y="5180828"/>
                  <a:pt x="5180828" y="6675120"/>
                  <a:pt x="3337560" y="6675120"/>
                </a:cubicBezTo>
                <a:cubicBezTo>
                  <a:pt x="1494292" y="6675120"/>
                  <a:pt x="0" y="5180828"/>
                  <a:pt x="0" y="3337560"/>
                </a:cubicBezTo>
              </a:path>
            </a:pathLst>
          </a:cu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139712" y="1217584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4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69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7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BFE5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612434" y="2007281"/>
            <a:ext cx="6035040" cy="343516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l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54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Fundamentals of Mathematical Functions</a:t>
            </a:r>
            <a:endParaRPr lang="en-US" sz="5400" dirty="0"/>
          </a:p>
        </p:txBody>
      </p:sp>
      <p:sp>
        <p:nvSpPr>
          <p:cNvPr id="9" name="Text 7"/>
          <p:cNvSpPr/>
          <p:nvPr/>
        </p:nvSpPr>
        <p:spPr>
          <a:xfrm>
            <a:off x="606674" y="5572568"/>
            <a:ext cx="603504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sz="1600" dirty="0">
                <a:solidFill>
                  <a:srgbClr val="3B383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An Overview of Key Function Types and Their Practical Applications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606674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3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485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Common Mathematical Functions</a:t>
            </a:r>
            <a:endParaRPr lang="en-US" sz="4485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9711803" y="3133053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39228" y="274748"/>
                </a:moveTo>
                <a:cubicBezTo>
                  <a:pt x="34608" y="270128"/>
                  <a:pt x="34608" y="262528"/>
                  <a:pt x="39228" y="257908"/>
                </a:cubicBezTo>
                <a:lnTo>
                  <a:pt x="68584" y="228552"/>
                </a:lnTo>
                <a:lnTo>
                  <a:pt x="91012" y="250981"/>
                </a:lnTo>
                <a:cubicBezTo>
                  <a:pt x="95632" y="255600"/>
                  <a:pt x="103232" y="255600"/>
                  <a:pt x="107852" y="250981"/>
                </a:cubicBezTo>
                <a:cubicBezTo>
                  <a:pt x="112471" y="246361"/>
                  <a:pt x="112471" y="238761"/>
                  <a:pt x="107852" y="234141"/>
                </a:cubicBezTo>
                <a:lnTo>
                  <a:pt x="85423" y="211713"/>
                </a:lnTo>
                <a:lnTo>
                  <a:pt x="116268" y="180868"/>
                </a:lnTo>
                <a:lnTo>
                  <a:pt x="138696" y="203297"/>
                </a:lnTo>
                <a:cubicBezTo>
                  <a:pt x="143316" y="207916"/>
                  <a:pt x="150916" y="207916"/>
                  <a:pt x="155536" y="203297"/>
                </a:cubicBezTo>
                <a:cubicBezTo>
                  <a:pt x="160155" y="198677"/>
                  <a:pt x="160155" y="191077"/>
                  <a:pt x="155536" y="186457"/>
                </a:cubicBezTo>
                <a:lnTo>
                  <a:pt x="133107" y="164029"/>
                </a:lnTo>
                <a:lnTo>
                  <a:pt x="163952" y="133184"/>
                </a:lnTo>
                <a:lnTo>
                  <a:pt x="186380" y="155613"/>
                </a:lnTo>
                <a:cubicBezTo>
                  <a:pt x="191000" y="160232"/>
                  <a:pt x="198600" y="160232"/>
                  <a:pt x="203220" y="155613"/>
                </a:cubicBezTo>
                <a:cubicBezTo>
                  <a:pt x="207840" y="150993"/>
                  <a:pt x="207840" y="143393"/>
                  <a:pt x="203220" y="138773"/>
                </a:cubicBezTo>
                <a:lnTo>
                  <a:pt x="180792" y="116345"/>
                </a:lnTo>
                <a:lnTo>
                  <a:pt x="211636" y="85500"/>
                </a:lnTo>
                <a:lnTo>
                  <a:pt x="234064" y="107928"/>
                </a:lnTo>
                <a:cubicBezTo>
                  <a:pt x="238684" y="112548"/>
                  <a:pt x="246284" y="112548"/>
                  <a:pt x="250904" y="107928"/>
                </a:cubicBezTo>
                <a:cubicBezTo>
                  <a:pt x="255524" y="103309"/>
                  <a:pt x="255524" y="95708"/>
                  <a:pt x="250904" y="91089"/>
                </a:cubicBezTo>
                <a:lnTo>
                  <a:pt x="228476" y="68660"/>
                </a:lnTo>
                <a:lnTo>
                  <a:pt x="257832" y="39305"/>
                </a:lnTo>
                <a:cubicBezTo>
                  <a:pt x="262451" y="34685"/>
                  <a:pt x="270052" y="34685"/>
                  <a:pt x="274671" y="39305"/>
                </a:cubicBezTo>
                <a:lnTo>
                  <a:pt x="326455" y="91089"/>
                </a:lnTo>
                <a:cubicBezTo>
                  <a:pt x="331075" y="95708"/>
                  <a:pt x="331075" y="103309"/>
                  <a:pt x="326455" y="107928"/>
                </a:cubicBezTo>
                <a:lnTo>
                  <a:pt x="107848" y="326536"/>
                </a:lnTo>
                <a:cubicBezTo>
                  <a:pt x="103229" y="331155"/>
                  <a:pt x="95628" y="331155"/>
                  <a:pt x="91008" y="326536"/>
                </a:cubicBezTo>
                <a:lnTo>
                  <a:pt x="39228" y="274748"/>
                </a:lnTo>
                <a:moveTo>
                  <a:pt x="65680" y="351788"/>
                </a:moveTo>
                <a:cubicBezTo>
                  <a:pt x="84308" y="370416"/>
                  <a:pt x="114483" y="370416"/>
                  <a:pt x="133111" y="351788"/>
                </a:cubicBezTo>
                <a:lnTo>
                  <a:pt x="351792" y="133181"/>
                </a:lnTo>
                <a:cubicBezTo>
                  <a:pt x="370420" y="114552"/>
                  <a:pt x="370420" y="84377"/>
                  <a:pt x="351792" y="65749"/>
                </a:cubicBezTo>
                <a:lnTo>
                  <a:pt x="300084" y="13965"/>
                </a:lnTo>
                <a:cubicBezTo>
                  <a:pt x="281456" y="-4663"/>
                  <a:pt x="251281" y="-4663"/>
                  <a:pt x="232653" y="13965"/>
                </a:cubicBezTo>
                <a:lnTo>
                  <a:pt x="13972" y="232572"/>
                </a:lnTo>
                <a:cubicBezTo>
                  <a:pt x="-4656" y="251200"/>
                  <a:pt x="-4656" y="281376"/>
                  <a:pt x="13972" y="300004"/>
                </a:cubicBezTo>
                <a:lnTo>
                  <a:pt x="65756" y="351788"/>
                </a:lnTo>
                <a:lnTo>
                  <a:pt x="65680" y="351788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9711803" y="4315491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Functions involving terms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like ax</a:t>
            </a:r>
            <a:r>
              <a:rPr lang="en-US" sz="13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n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where n is a non-negative integer.</a:t>
            </a:r>
            <a:endParaRPr lang="en-US" sz="13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Applications span physics, economics, and computational modelling.</a:t>
            </a:r>
            <a:endParaRPr lang="en-US" sz="1300" dirty="0"/>
          </a:p>
        </p:txBody>
      </p:sp>
      <p:sp>
        <p:nvSpPr>
          <p:cNvPr id="14" name="Text 12"/>
          <p:cNvSpPr/>
          <p:nvPr/>
        </p:nvSpPr>
        <p:spPr>
          <a:xfrm>
            <a:off x="9711806" y="3768559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Polynomial Functions</a:t>
            </a:r>
            <a:endParaRPr lang="en-US" sz="1250" dirty="0"/>
          </a:p>
        </p:txBody>
      </p:sp>
      <p:sp>
        <p:nvSpPr>
          <p:cNvPr id="15" name="Text 13"/>
          <p:cNvSpPr/>
          <p:nvPr/>
        </p:nvSpPr>
        <p:spPr>
          <a:xfrm>
            <a:off x="7409587" y="4315491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Exponential functions involve growth or decay, such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</a:t>
            </a:r>
            <a:r>
              <a:rPr lang="en-US" sz="13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.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e</a:t>
            </a:r>
            <a:r>
              <a:rPr lang="en-US" sz="13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bx</a:t>
            </a:r>
            <a:endParaRPr lang="en-US" sz="13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Logarithmic functions are the inverses of exponential functions and are used in scaling and data compression.</a:t>
            </a:r>
            <a:endParaRPr lang="en-US" sz="1300" dirty="0"/>
          </a:p>
        </p:txBody>
      </p:sp>
      <p:sp>
        <p:nvSpPr>
          <p:cNvPr id="16" name="Text 14"/>
          <p:cNvSpPr/>
          <p:nvPr/>
        </p:nvSpPr>
        <p:spPr>
          <a:xfrm>
            <a:off x="7409590" y="3768559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Exponential and Logarithmic Functions</a:t>
            </a:r>
            <a:endParaRPr lang="en-US" sz="1250" dirty="0"/>
          </a:p>
        </p:txBody>
      </p:sp>
      <p:sp>
        <p:nvSpPr>
          <p:cNvPr id="17" name="Text 15"/>
          <p:cNvSpPr/>
          <p:nvPr/>
        </p:nvSpPr>
        <p:spPr>
          <a:xfrm>
            <a:off x="7455307" y="3133053"/>
            <a:ext cx="274320" cy="365760"/>
          </a:xfrm>
          <a:custGeom>
            <a:avLst/>
            <a:gdLst/>
            <a:ahLst/>
            <a:cxnLst/>
            <a:rect l="l" t="t" r="r" b="b"/>
            <a:pathLst>
              <a:path w="274320" h="365760">
                <a:moveTo>
                  <a:pt x="240030" y="125730"/>
                </a:moveTo>
                <a:lnTo>
                  <a:pt x="240030" y="320040"/>
                </a:lnTo>
                <a:cubicBezTo>
                  <a:pt x="240030" y="326327"/>
                  <a:pt x="234887" y="331470"/>
                  <a:pt x="228599" y="331470"/>
                </a:cubicBezTo>
                <a:lnTo>
                  <a:pt x="45718" y="331470"/>
                </a:lnTo>
                <a:cubicBezTo>
                  <a:pt x="39431" y="331470"/>
                  <a:pt x="34287" y="326327"/>
                  <a:pt x="34287" y="320040"/>
                </a:cubicBezTo>
                <a:lnTo>
                  <a:pt x="34287" y="125730"/>
                </a:lnTo>
                <a:lnTo>
                  <a:pt x="240030" y="125730"/>
                </a:lnTo>
                <a:moveTo>
                  <a:pt x="240030" y="91440"/>
                </a:moveTo>
                <a:lnTo>
                  <a:pt x="34290" y="91440"/>
                </a:lnTo>
                <a:lnTo>
                  <a:pt x="34290" y="45720"/>
                </a:lnTo>
                <a:cubicBezTo>
                  <a:pt x="34290" y="39433"/>
                  <a:pt x="39433" y="34290"/>
                  <a:pt x="45721" y="34290"/>
                </a:cubicBezTo>
                <a:lnTo>
                  <a:pt x="228602" y="34290"/>
                </a:lnTo>
                <a:cubicBezTo>
                  <a:pt x="234889" y="34290"/>
                  <a:pt x="240033" y="39433"/>
                  <a:pt x="240033" y="45720"/>
                </a:cubicBezTo>
                <a:lnTo>
                  <a:pt x="240030" y="91440"/>
                </a:lnTo>
                <a:moveTo>
                  <a:pt x="274320" y="91440"/>
                </a:moveTo>
                <a:lnTo>
                  <a:pt x="274320" y="45720"/>
                </a:lnTo>
                <a:cubicBezTo>
                  <a:pt x="274320" y="20501"/>
                  <a:pt x="253817" y="0"/>
                  <a:pt x="228599" y="0"/>
                </a:cubicBezTo>
                <a:lnTo>
                  <a:pt x="45718" y="0"/>
                </a:lnTo>
                <a:cubicBezTo>
                  <a:pt x="20500" y="0"/>
                  <a:pt x="-3" y="20501"/>
                  <a:pt x="-3" y="45720"/>
                </a:cubicBezTo>
                <a:lnTo>
                  <a:pt x="-3" y="91440"/>
                </a:lnTo>
                <a:lnTo>
                  <a:pt x="-3" y="108587"/>
                </a:lnTo>
                <a:lnTo>
                  <a:pt x="-3" y="125734"/>
                </a:lnTo>
                <a:lnTo>
                  <a:pt x="-3" y="320044"/>
                </a:lnTo>
                <a:cubicBezTo>
                  <a:pt x="-3" y="345263"/>
                  <a:pt x="20500" y="365764"/>
                  <a:pt x="45718" y="365764"/>
                </a:cubicBezTo>
                <a:lnTo>
                  <a:pt x="228599" y="365764"/>
                </a:lnTo>
                <a:cubicBezTo>
                  <a:pt x="253817" y="365764"/>
                  <a:pt x="274320" y="345263"/>
                  <a:pt x="274320" y="320044"/>
                </a:cubicBezTo>
                <a:lnTo>
                  <a:pt x="274320" y="125734"/>
                </a:lnTo>
                <a:lnTo>
                  <a:pt x="274320" y="108590"/>
                </a:lnTo>
                <a:lnTo>
                  <a:pt x="274320" y="91440"/>
                </a:lnTo>
                <a:moveTo>
                  <a:pt x="57149" y="165737"/>
                </a:moveTo>
                <a:cubicBezTo>
                  <a:pt x="57149" y="175206"/>
                  <a:pt x="64824" y="182884"/>
                  <a:pt x="74294" y="182884"/>
                </a:cubicBezTo>
                <a:cubicBezTo>
                  <a:pt x="83764" y="182884"/>
                  <a:pt x="91439" y="175206"/>
                  <a:pt x="91439" y="165740"/>
                </a:cubicBezTo>
                <a:cubicBezTo>
                  <a:pt x="91439" y="156271"/>
                  <a:pt x="83764" y="148597"/>
                  <a:pt x="74294" y="148597"/>
                </a:cubicBezTo>
                <a:cubicBezTo>
                  <a:pt x="64824" y="148597"/>
                  <a:pt x="57149" y="156275"/>
                  <a:pt x="57149" y="165744"/>
                </a:cubicBezTo>
                <a:lnTo>
                  <a:pt x="57149" y="165737"/>
                </a:lnTo>
                <a:moveTo>
                  <a:pt x="74294" y="211457"/>
                </a:moveTo>
                <a:cubicBezTo>
                  <a:pt x="64824" y="211457"/>
                  <a:pt x="57149" y="219134"/>
                  <a:pt x="57149" y="228604"/>
                </a:cubicBezTo>
                <a:cubicBezTo>
                  <a:pt x="57149" y="238073"/>
                  <a:pt x="64824" y="245750"/>
                  <a:pt x="74294" y="245750"/>
                </a:cubicBezTo>
                <a:cubicBezTo>
                  <a:pt x="83764" y="245750"/>
                  <a:pt x="91439" y="238073"/>
                  <a:pt x="91439" y="228607"/>
                </a:cubicBezTo>
                <a:cubicBezTo>
                  <a:pt x="91439" y="219138"/>
                  <a:pt x="83764" y="211464"/>
                  <a:pt x="74294" y="211464"/>
                </a:cubicBezTo>
                <a:lnTo>
                  <a:pt x="74294" y="211457"/>
                </a:lnTo>
                <a:moveTo>
                  <a:pt x="57149" y="291467"/>
                </a:moveTo>
                <a:cubicBezTo>
                  <a:pt x="57149" y="300969"/>
                  <a:pt x="64792" y="308614"/>
                  <a:pt x="74294" y="308614"/>
                </a:cubicBezTo>
                <a:lnTo>
                  <a:pt x="137160" y="308614"/>
                </a:lnTo>
                <a:cubicBezTo>
                  <a:pt x="146662" y="308614"/>
                  <a:pt x="154305" y="300969"/>
                  <a:pt x="154305" y="291470"/>
                </a:cubicBezTo>
                <a:cubicBezTo>
                  <a:pt x="154305" y="281968"/>
                  <a:pt x="146662" y="274327"/>
                  <a:pt x="137160" y="274327"/>
                </a:cubicBezTo>
                <a:lnTo>
                  <a:pt x="74294" y="274327"/>
                </a:lnTo>
                <a:cubicBezTo>
                  <a:pt x="64792" y="274327"/>
                  <a:pt x="57149" y="281972"/>
                  <a:pt x="57149" y="291474"/>
                </a:cubicBezTo>
                <a:lnTo>
                  <a:pt x="57149" y="291467"/>
                </a:lnTo>
                <a:moveTo>
                  <a:pt x="137160" y="148590"/>
                </a:moveTo>
                <a:cubicBezTo>
                  <a:pt x="127690" y="148590"/>
                  <a:pt x="120015" y="156267"/>
                  <a:pt x="120015" y="165737"/>
                </a:cubicBezTo>
                <a:cubicBezTo>
                  <a:pt x="120015" y="175206"/>
                  <a:pt x="127690" y="182884"/>
                  <a:pt x="137160" y="182884"/>
                </a:cubicBezTo>
                <a:cubicBezTo>
                  <a:pt x="146630" y="182884"/>
                  <a:pt x="154305" y="175206"/>
                  <a:pt x="154305" y="165740"/>
                </a:cubicBezTo>
                <a:cubicBezTo>
                  <a:pt x="154305" y="156271"/>
                  <a:pt x="146630" y="148597"/>
                  <a:pt x="137160" y="148597"/>
                </a:cubicBezTo>
                <a:lnTo>
                  <a:pt x="137160" y="148590"/>
                </a:lnTo>
                <a:moveTo>
                  <a:pt x="120015" y="228600"/>
                </a:moveTo>
                <a:cubicBezTo>
                  <a:pt x="120015" y="238070"/>
                  <a:pt x="127690" y="245747"/>
                  <a:pt x="137160" y="245747"/>
                </a:cubicBezTo>
                <a:cubicBezTo>
                  <a:pt x="146630" y="245747"/>
                  <a:pt x="154305" y="238069"/>
                  <a:pt x="154305" y="228604"/>
                </a:cubicBezTo>
                <a:cubicBezTo>
                  <a:pt x="154305" y="219134"/>
                  <a:pt x="146630" y="211460"/>
                  <a:pt x="137160" y="211460"/>
                </a:cubicBezTo>
                <a:cubicBezTo>
                  <a:pt x="127690" y="211460"/>
                  <a:pt x="120015" y="219138"/>
                  <a:pt x="120015" y="228607"/>
                </a:cubicBezTo>
                <a:lnTo>
                  <a:pt x="120015" y="228600"/>
                </a:lnTo>
                <a:moveTo>
                  <a:pt x="200026" y="148590"/>
                </a:moveTo>
                <a:cubicBezTo>
                  <a:pt x="190556" y="148590"/>
                  <a:pt x="182881" y="156267"/>
                  <a:pt x="182881" y="165737"/>
                </a:cubicBezTo>
                <a:cubicBezTo>
                  <a:pt x="182881" y="175206"/>
                  <a:pt x="190556" y="182884"/>
                  <a:pt x="200026" y="182884"/>
                </a:cubicBezTo>
                <a:cubicBezTo>
                  <a:pt x="209496" y="182884"/>
                  <a:pt x="217171" y="175206"/>
                  <a:pt x="217171" y="165740"/>
                </a:cubicBezTo>
                <a:cubicBezTo>
                  <a:pt x="217171" y="156271"/>
                  <a:pt x="209496" y="148597"/>
                  <a:pt x="200026" y="148597"/>
                </a:cubicBezTo>
                <a:lnTo>
                  <a:pt x="200026" y="148590"/>
                </a:lnTo>
                <a:moveTo>
                  <a:pt x="182881" y="228600"/>
                </a:moveTo>
                <a:cubicBezTo>
                  <a:pt x="182881" y="238070"/>
                  <a:pt x="190556" y="245747"/>
                  <a:pt x="200026" y="245747"/>
                </a:cubicBezTo>
                <a:cubicBezTo>
                  <a:pt x="209496" y="245747"/>
                  <a:pt x="217171" y="238069"/>
                  <a:pt x="217171" y="228604"/>
                </a:cubicBezTo>
                <a:cubicBezTo>
                  <a:pt x="217171" y="219134"/>
                  <a:pt x="209496" y="211460"/>
                  <a:pt x="200026" y="211460"/>
                </a:cubicBezTo>
                <a:cubicBezTo>
                  <a:pt x="190556" y="211460"/>
                  <a:pt x="182881" y="219138"/>
                  <a:pt x="182881" y="228607"/>
                </a:cubicBezTo>
                <a:lnTo>
                  <a:pt x="182881" y="228600"/>
                </a:lnTo>
                <a:moveTo>
                  <a:pt x="200026" y="274320"/>
                </a:moveTo>
                <a:cubicBezTo>
                  <a:pt x="190556" y="274320"/>
                  <a:pt x="182881" y="281997"/>
                  <a:pt x="182881" y="291467"/>
                </a:cubicBezTo>
                <a:cubicBezTo>
                  <a:pt x="182881" y="300936"/>
                  <a:pt x="190556" y="308614"/>
                  <a:pt x="200026" y="308614"/>
                </a:cubicBezTo>
                <a:cubicBezTo>
                  <a:pt x="209496" y="308614"/>
                  <a:pt x="217171" y="300936"/>
                  <a:pt x="217171" y="291470"/>
                </a:cubicBezTo>
                <a:cubicBezTo>
                  <a:pt x="217171" y="282001"/>
                  <a:pt x="209496" y="274327"/>
                  <a:pt x="200026" y="274327"/>
                </a:cubicBezTo>
                <a:lnTo>
                  <a:pt x="200026" y="27432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8" name="Text 16"/>
          <p:cNvSpPr/>
          <p:nvPr/>
        </p:nvSpPr>
        <p:spPr>
          <a:xfrm>
            <a:off x="5107368" y="4315491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Functions like sine, cosine, and tangent describe relationships in triangles.</a:t>
            </a:r>
            <a:endParaRPr lang="en-US" sz="13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Widely used in geometry, wave analysis, and signal processing.</a:t>
            </a:r>
            <a:endParaRPr lang="en-US" sz="1300" dirty="0"/>
          </a:p>
        </p:txBody>
      </p:sp>
      <p:sp>
        <p:nvSpPr>
          <p:cNvPr id="19" name="Text 17"/>
          <p:cNvSpPr/>
          <p:nvPr/>
        </p:nvSpPr>
        <p:spPr>
          <a:xfrm>
            <a:off x="5107370" y="3768559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25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Trigonometric Functions (sinusoidals)</a:t>
            </a:r>
            <a:endParaRPr lang="en-US" sz="1250" dirty="0"/>
          </a:p>
        </p:txBody>
      </p:sp>
      <p:sp>
        <p:nvSpPr>
          <p:cNvPr id="20" name="Text 18"/>
          <p:cNvSpPr/>
          <p:nvPr/>
        </p:nvSpPr>
        <p:spPr>
          <a:xfrm>
            <a:off x="5107368" y="3155913"/>
            <a:ext cx="365760" cy="320040"/>
          </a:xfrm>
          <a:custGeom>
            <a:avLst/>
            <a:gdLst/>
            <a:ahLst/>
            <a:cxnLst/>
            <a:rect l="l" t="t" r="r" b="b"/>
            <a:pathLst>
              <a:path w="365760" h="320040">
                <a:moveTo>
                  <a:pt x="177452" y="37361"/>
                </a:moveTo>
                <a:cubicBezTo>
                  <a:pt x="178593" y="35432"/>
                  <a:pt x="180667" y="34289"/>
                  <a:pt x="182880" y="34289"/>
                </a:cubicBezTo>
                <a:cubicBezTo>
                  <a:pt x="185093" y="34289"/>
                  <a:pt x="187167" y="35432"/>
                  <a:pt x="188308" y="37361"/>
                </a:cubicBezTo>
                <a:lnTo>
                  <a:pt x="329967" y="270034"/>
                </a:lnTo>
                <a:cubicBezTo>
                  <a:pt x="330965" y="271676"/>
                  <a:pt x="331466" y="273535"/>
                  <a:pt x="331466" y="275391"/>
                </a:cubicBezTo>
                <a:cubicBezTo>
                  <a:pt x="331466" y="281107"/>
                  <a:pt x="326821" y="285751"/>
                  <a:pt x="321108" y="285751"/>
                </a:cubicBezTo>
                <a:lnTo>
                  <a:pt x="44645" y="285751"/>
                </a:lnTo>
                <a:cubicBezTo>
                  <a:pt x="38932" y="285751"/>
                  <a:pt x="34286" y="281107"/>
                  <a:pt x="34286" y="275391"/>
                </a:cubicBezTo>
                <a:cubicBezTo>
                  <a:pt x="34286" y="273461"/>
                  <a:pt x="34787" y="271605"/>
                  <a:pt x="35786" y="270034"/>
                </a:cubicBezTo>
                <a:lnTo>
                  <a:pt x="177452" y="37361"/>
                </a:lnTo>
                <a:moveTo>
                  <a:pt x="148162" y="19503"/>
                </a:moveTo>
                <a:lnTo>
                  <a:pt x="6503" y="252176"/>
                </a:lnTo>
                <a:cubicBezTo>
                  <a:pt x="2216" y="259178"/>
                  <a:pt x="4" y="267179"/>
                  <a:pt x="4" y="275391"/>
                </a:cubicBezTo>
                <a:cubicBezTo>
                  <a:pt x="4" y="300038"/>
                  <a:pt x="20007" y="320040"/>
                  <a:pt x="44652" y="320040"/>
                </a:cubicBezTo>
                <a:lnTo>
                  <a:pt x="321115" y="320040"/>
                </a:lnTo>
                <a:cubicBezTo>
                  <a:pt x="345760" y="320040"/>
                  <a:pt x="365764" y="300038"/>
                  <a:pt x="365764" y="275391"/>
                </a:cubicBezTo>
                <a:cubicBezTo>
                  <a:pt x="365764" y="267176"/>
                  <a:pt x="363478" y="259175"/>
                  <a:pt x="359264" y="252176"/>
                </a:cubicBezTo>
                <a:lnTo>
                  <a:pt x="217605" y="19503"/>
                </a:lnTo>
                <a:cubicBezTo>
                  <a:pt x="210246" y="7431"/>
                  <a:pt x="197104" y="0"/>
                  <a:pt x="182887" y="0"/>
                </a:cubicBezTo>
                <a:cubicBezTo>
                  <a:pt x="168670" y="0"/>
                  <a:pt x="155528" y="7428"/>
                  <a:pt x="148169" y="19503"/>
                </a:cubicBezTo>
                <a:lnTo>
                  <a:pt x="148162" y="19503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2805146" y="4298163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Linear functions, such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mx + b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represent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relationships with constant rates of change.</a:t>
            </a:r>
            <a:endParaRPr lang="en-US" sz="13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Applications include financial calculations, physics, and data modelling.</a:t>
            </a:r>
            <a:endParaRPr lang="en-US" sz="1300" dirty="0"/>
          </a:p>
        </p:txBody>
      </p:sp>
      <p:sp>
        <p:nvSpPr>
          <p:cNvPr id="22" name="Text 20"/>
          <p:cNvSpPr/>
          <p:nvPr/>
        </p:nvSpPr>
        <p:spPr>
          <a:xfrm>
            <a:off x="2805147" y="3768481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Linear Functions</a:t>
            </a:r>
            <a:endParaRPr lang="en-US" sz="1250" dirty="0"/>
          </a:p>
        </p:txBody>
      </p:sp>
      <p:sp>
        <p:nvSpPr>
          <p:cNvPr id="23" name="Text 21"/>
          <p:cNvSpPr/>
          <p:nvPr/>
        </p:nvSpPr>
        <p:spPr>
          <a:xfrm>
            <a:off x="2805145" y="3148721"/>
            <a:ext cx="365760" cy="320040"/>
          </a:xfrm>
          <a:custGeom>
            <a:avLst/>
            <a:gdLst/>
            <a:ahLst/>
            <a:cxnLst/>
            <a:rect l="l" t="t" r="r" b="b"/>
            <a:pathLst>
              <a:path w="365760" h="320040">
                <a:moveTo>
                  <a:pt x="297180" y="34289"/>
                </a:moveTo>
                <a:cubicBezTo>
                  <a:pt x="303467" y="34289"/>
                  <a:pt x="308610" y="39432"/>
                  <a:pt x="308610" y="45718"/>
                </a:cubicBezTo>
                <a:cubicBezTo>
                  <a:pt x="308610" y="52003"/>
                  <a:pt x="303467" y="57146"/>
                  <a:pt x="297180" y="57146"/>
                </a:cubicBezTo>
                <a:lnTo>
                  <a:pt x="68580" y="57146"/>
                </a:lnTo>
                <a:cubicBezTo>
                  <a:pt x="62293" y="57146"/>
                  <a:pt x="57150" y="52003"/>
                  <a:pt x="57150" y="45718"/>
                </a:cubicBezTo>
                <a:cubicBezTo>
                  <a:pt x="57150" y="39432"/>
                  <a:pt x="62293" y="34289"/>
                  <a:pt x="68580" y="34289"/>
                </a:cubicBezTo>
                <a:lnTo>
                  <a:pt x="297180" y="34289"/>
                </a:lnTo>
                <a:moveTo>
                  <a:pt x="68580" y="0"/>
                </a:moveTo>
                <a:cubicBezTo>
                  <a:pt x="43361" y="0"/>
                  <a:pt x="22860" y="20502"/>
                  <a:pt x="22860" y="45721"/>
                </a:cubicBezTo>
                <a:cubicBezTo>
                  <a:pt x="22860" y="70937"/>
                  <a:pt x="43361" y="91442"/>
                  <a:pt x="68580" y="91442"/>
                </a:cubicBezTo>
                <a:lnTo>
                  <a:pt x="165737" y="91442"/>
                </a:lnTo>
                <a:lnTo>
                  <a:pt x="165737" y="102871"/>
                </a:lnTo>
                <a:lnTo>
                  <a:pt x="158663" y="109943"/>
                </a:lnTo>
                <a:lnTo>
                  <a:pt x="138590" y="130016"/>
                </a:lnTo>
                <a:lnTo>
                  <a:pt x="131447" y="137160"/>
                </a:lnTo>
                <a:lnTo>
                  <a:pt x="91444" y="137160"/>
                </a:lnTo>
                <a:cubicBezTo>
                  <a:pt x="56726" y="137160"/>
                  <a:pt x="28580" y="165307"/>
                  <a:pt x="28580" y="200025"/>
                </a:cubicBezTo>
                <a:lnTo>
                  <a:pt x="28580" y="228601"/>
                </a:lnTo>
                <a:lnTo>
                  <a:pt x="22867" y="228601"/>
                </a:lnTo>
                <a:cubicBezTo>
                  <a:pt x="10223" y="228601"/>
                  <a:pt x="7" y="238817"/>
                  <a:pt x="7" y="251462"/>
                </a:cubicBezTo>
                <a:lnTo>
                  <a:pt x="7" y="297183"/>
                </a:lnTo>
                <a:cubicBezTo>
                  <a:pt x="7" y="309828"/>
                  <a:pt x="10223" y="320043"/>
                  <a:pt x="22867" y="320043"/>
                </a:cubicBezTo>
                <a:lnTo>
                  <a:pt x="68587" y="320043"/>
                </a:lnTo>
                <a:cubicBezTo>
                  <a:pt x="81232" y="320043"/>
                  <a:pt x="91447" y="309828"/>
                  <a:pt x="91447" y="297183"/>
                </a:cubicBezTo>
                <a:lnTo>
                  <a:pt x="91447" y="251462"/>
                </a:lnTo>
                <a:cubicBezTo>
                  <a:pt x="91447" y="238817"/>
                  <a:pt x="81232" y="228601"/>
                  <a:pt x="68587" y="228601"/>
                </a:cubicBezTo>
                <a:lnTo>
                  <a:pt x="62874" y="228601"/>
                </a:lnTo>
                <a:lnTo>
                  <a:pt x="62874" y="200025"/>
                </a:lnTo>
                <a:cubicBezTo>
                  <a:pt x="62874" y="184238"/>
                  <a:pt x="75661" y="171449"/>
                  <a:pt x="91451" y="171449"/>
                </a:cubicBezTo>
                <a:lnTo>
                  <a:pt x="131458" y="171449"/>
                </a:lnTo>
                <a:lnTo>
                  <a:pt x="138532" y="178522"/>
                </a:lnTo>
                <a:lnTo>
                  <a:pt x="158604" y="198595"/>
                </a:lnTo>
                <a:lnTo>
                  <a:pt x="165748" y="205738"/>
                </a:lnTo>
                <a:lnTo>
                  <a:pt x="165748" y="228598"/>
                </a:lnTo>
                <a:lnTo>
                  <a:pt x="160034" y="228598"/>
                </a:lnTo>
                <a:cubicBezTo>
                  <a:pt x="147390" y="228598"/>
                  <a:pt x="137174" y="238814"/>
                  <a:pt x="137174" y="251459"/>
                </a:cubicBezTo>
                <a:lnTo>
                  <a:pt x="137174" y="297180"/>
                </a:lnTo>
                <a:cubicBezTo>
                  <a:pt x="137174" y="309825"/>
                  <a:pt x="147390" y="320040"/>
                  <a:pt x="160034" y="320040"/>
                </a:cubicBezTo>
                <a:lnTo>
                  <a:pt x="205754" y="320040"/>
                </a:lnTo>
                <a:cubicBezTo>
                  <a:pt x="218399" y="320040"/>
                  <a:pt x="228614" y="309825"/>
                  <a:pt x="228614" y="297180"/>
                </a:cubicBezTo>
                <a:lnTo>
                  <a:pt x="228614" y="251459"/>
                </a:lnTo>
                <a:cubicBezTo>
                  <a:pt x="228614" y="238814"/>
                  <a:pt x="218399" y="228598"/>
                  <a:pt x="205754" y="228598"/>
                </a:cubicBezTo>
                <a:lnTo>
                  <a:pt x="200041" y="228598"/>
                </a:lnTo>
                <a:lnTo>
                  <a:pt x="200041" y="205738"/>
                </a:lnTo>
                <a:lnTo>
                  <a:pt x="207115" y="198665"/>
                </a:lnTo>
                <a:lnTo>
                  <a:pt x="227188" y="178592"/>
                </a:lnTo>
                <a:lnTo>
                  <a:pt x="234331" y="171449"/>
                </a:lnTo>
                <a:lnTo>
                  <a:pt x="274338" y="171449"/>
                </a:lnTo>
                <a:cubicBezTo>
                  <a:pt x="290124" y="171449"/>
                  <a:pt x="302915" y="184238"/>
                  <a:pt x="302915" y="200025"/>
                </a:cubicBezTo>
                <a:lnTo>
                  <a:pt x="302915" y="228601"/>
                </a:lnTo>
                <a:lnTo>
                  <a:pt x="297202" y="228601"/>
                </a:lnTo>
                <a:cubicBezTo>
                  <a:pt x="284557" y="228601"/>
                  <a:pt x="274342" y="238817"/>
                  <a:pt x="274342" y="251462"/>
                </a:cubicBezTo>
                <a:lnTo>
                  <a:pt x="274342" y="297183"/>
                </a:lnTo>
                <a:cubicBezTo>
                  <a:pt x="274342" y="309828"/>
                  <a:pt x="284557" y="320043"/>
                  <a:pt x="297202" y="320043"/>
                </a:cubicBezTo>
                <a:lnTo>
                  <a:pt x="342922" y="320043"/>
                </a:lnTo>
                <a:cubicBezTo>
                  <a:pt x="355566" y="320043"/>
                  <a:pt x="365782" y="309828"/>
                  <a:pt x="365782" y="297183"/>
                </a:cubicBezTo>
                <a:lnTo>
                  <a:pt x="365782" y="251462"/>
                </a:lnTo>
                <a:cubicBezTo>
                  <a:pt x="365782" y="238817"/>
                  <a:pt x="355566" y="228601"/>
                  <a:pt x="342922" y="228601"/>
                </a:cubicBezTo>
                <a:lnTo>
                  <a:pt x="337209" y="228601"/>
                </a:lnTo>
                <a:lnTo>
                  <a:pt x="337209" y="200025"/>
                </a:lnTo>
                <a:cubicBezTo>
                  <a:pt x="337209" y="165307"/>
                  <a:pt x="309063" y="137160"/>
                  <a:pt x="274345" y="137160"/>
                </a:cubicBezTo>
                <a:lnTo>
                  <a:pt x="234342" y="137160"/>
                </a:lnTo>
                <a:lnTo>
                  <a:pt x="227268" y="130087"/>
                </a:lnTo>
                <a:lnTo>
                  <a:pt x="207195" y="110014"/>
                </a:lnTo>
                <a:lnTo>
                  <a:pt x="200052" y="102871"/>
                </a:lnTo>
                <a:lnTo>
                  <a:pt x="200052" y="91442"/>
                </a:lnTo>
                <a:lnTo>
                  <a:pt x="297209" y="91442"/>
                </a:lnTo>
                <a:cubicBezTo>
                  <a:pt x="322428" y="91442"/>
                  <a:pt x="342929" y="70940"/>
                  <a:pt x="342929" y="45721"/>
                </a:cubicBezTo>
                <a:cubicBezTo>
                  <a:pt x="342929" y="20505"/>
                  <a:pt x="322428" y="0"/>
                  <a:pt x="297209" y="0"/>
                </a:cubicBezTo>
                <a:lnTo>
                  <a:pt x="68580" y="0"/>
                </a:lnTo>
                <a:moveTo>
                  <a:pt x="34290" y="285751"/>
                </a:moveTo>
                <a:lnTo>
                  <a:pt x="34290" y="262890"/>
                </a:lnTo>
                <a:lnTo>
                  <a:pt x="57150" y="262890"/>
                </a:lnTo>
                <a:lnTo>
                  <a:pt x="57150" y="285751"/>
                </a:lnTo>
                <a:lnTo>
                  <a:pt x="34290" y="285751"/>
                </a:lnTo>
                <a:moveTo>
                  <a:pt x="171450" y="285751"/>
                </a:moveTo>
                <a:lnTo>
                  <a:pt x="171450" y="262890"/>
                </a:lnTo>
                <a:lnTo>
                  <a:pt x="194310" y="262890"/>
                </a:lnTo>
                <a:lnTo>
                  <a:pt x="194310" y="285751"/>
                </a:lnTo>
                <a:lnTo>
                  <a:pt x="171450" y="285751"/>
                </a:lnTo>
                <a:moveTo>
                  <a:pt x="308610" y="285751"/>
                </a:moveTo>
                <a:lnTo>
                  <a:pt x="308610" y="262890"/>
                </a:lnTo>
                <a:lnTo>
                  <a:pt x="331470" y="262890"/>
                </a:lnTo>
                <a:lnTo>
                  <a:pt x="331470" y="285751"/>
                </a:lnTo>
                <a:lnTo>
                  <a:pt x="308610" y="285751"/>
                </a:lnTo>
                <a:moveTo>
                  <a:pt x="162807" y="154304"/>
                </a:moveTo>
                <a:lnTo>
                  <a:pt x="182880" y="134231"/>
                </a:lnTo>
                <a:lnTo>
                  <a:pt x="202953" y="154304"/>
                </a:lnTo>
                <a:lnTo>
                  <a:pt x="182880" y="174377"/>
                </a:lnTo>
                <a:lnTo>
                  <a:pt x="162807" y="154304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4" name="Text 22"/>
          <p:cNvSpPr/>
          <p:nvPr/>
        </p:nvSpPr>
        <p:spPr>
          <a:xfrm>
            <a:off x="502920" y="3768636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25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Introduction to Mathematical Functions</a:t>
            </a:r>
            <a:endParaRPr lang="en-US" sz="1250" dirty="0"/>
          </a:p>
        </p:txBody>
      </p:sp>
      <p:sp>
        <p:nvSpPr>
          <p:cNvPr id="25" name="Text 23"/>
          <p:cNvSpPr/>
          <p:nvPr/>
        </p:nvSpPr>
        <p:spPr>
          <a:xfrm>
            <a:off x="502920" y="4294623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Mathematical functions are expressions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that relate inputs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outputs systematically.</a:t>
            </a:r>
            <a:endParaRPr lang="en-US" sz="13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They are crucial tools in various areas of science, engineering, and everyday problem-solving.</a:t>
            </a:r>
            <a:endParaRPr lang="en-US" sz="1300" dirty="0"/>
          </a:p>
        </p:txBody>
      </p:sp>
      <p:sp>
        <p:nvSpPr>
          <p:cNvPr id="26" name="Text 24"/>
          <p:cNvSpPr/>
          <p:nvPr/>
        </p:nvSpPr>
        <p:spPr>
          <a:xfrm>
            <a:off x="502920" y="3169638"/>
            <a:ext cx="365760" cy="292590"/>
          </a:xfrm>
          <a:custGeom>
            <a:avLst/>
            <a:gdLst/>
            <a:ahLst/>
            <a:cxnLst/>
            <a:rect l="l" t="t" r="r" b="b"/>
            <a:pathLst>
              <a:path w="365760" h="292590">
                <a:moveTo>
                  <a:pt x="41177" y="50287"/>
                </a:moveTo>
                <a:cubicBezTo>
                  <a:pt x="41177" y="22515"/>
                  <a:pt x="63693" y="0"/>
                  <a:pt x="91466" y="0"/>
                </a:cubicBezTo>
                <a:lnTo>
                  <a:pt x="114322" y="0"/>
                </a:lnTo>
                <a:cubicBezTo>
                  <a:pt x="121922" y="0"/>
                  <a:pt x="128038" y="6115"/>
                  <a:pt x="128038" y="13714"/>
                </a:cubicBezTo>
                <a:cubicBezTo>
                  <a:pt x="128038" y="21315"/>
                  <a:pt x="121922" y="27427"/>
                  <a:pt x="114322" y="27427"/>
                </a:cubicBezTo>
                <a:lnTo>
                  <a:pt x="91466" y="27427"/>
                </a:lnTo>
                <a:cubicBezTo>
                  <a:pt x="78836" y="27427"/>
                  <a:pt x="68609" y="37656"/>
                  <a:pt x="68609" y="50285"/>
                </a:cubicBezTo>
                <a:lnTo>
                  <a:pt x="68609" y="109715"/>
                </a:lnTo>
                <a:lnTo>
                  <a:pt x="96038" y="109715"/>
                </a:lnTo>
                <a:cubicBezTo>
                  <a:pt x="103638" y="109715"/>
                  <a:pt x="109754" y="115830"/>
                  <a:pt x="109754" y="123429"/>
                </a:cubicBezTo>
                <a:cubicBezTo>
                  <a:pt x="109754" y="131031"/>
                  <a:pt x="103638" y="137143"/>
                  <a:pt x="96038" y="137143"/>
                </a:cubicBezTo>
                <a:lnTo>
                  <a:pt x="68609" y="137143"/>
                </a:lnTo>
                <a:lnTo>
                  <a:pt x="68609" y="223261"/>
                </a:lnTo>
                <a:cubicBezTo>
                  <a:pt x="68609" y="248862"/>
                  <a:pt x="49352" y="270406"/>
                  <a:pt x="23866" y="273261"/>
                </a:cubicBezTo>
                <a:lnTo>
                  <a:pt x="15238" y="274233"/>
                </a:lnTo>
                <a:cubicBezTo>
                  <a:pt x="7696" y="275090"/>
                  <a:pt x="951" y="269662"/>
                  <a:pt x="95" y="262116"/>
                </a:cubicBezTo>
                <a:cubicBezTo>
                  <a:pt x="-761" y="254574"/>
                  <a:pt x="4667" y="247829"/>
                  <a:pt x="12209" y="246972"/>
                </a:cubicBezTo>
                <a:lnTo>
                  <a:pt x="20837" y="246001"/>
                </a:lnTo>
                <a:cubicBezTo>
                  <a:pt x="32439" y="244687"/>
                  <a:pt x="41181" y="234914"/>
                  <a:pt x="41181" y="223258"/>
                </a:cubicBezTo>
                <a:lnTo>
                  <a:pt x="41181" y="137140"/>
                </a:lnTo>
                <a:lnTo>
                  <a:pt x="13753" y="137140"/>
                </a:lnTo>
                <a:cubicBezTo>
                  <a:pt x="6152" y="137140"/>
                  <a:pt x="37" y="131025"/>
                  <a:pt x="37" y="123426"/>
                </a:cubicBezTo>
                <a:cubicBezTo>
                  <a:pt x="37" y="115824"/>
                  <a:pt x="6152" y="109712"/>
                  <a:pt x="13753" y="109712"/>
                </a:cubicBezTo>
                <a:lnTo>
                  <a:pt x="41181" y="109712"/>
                </a:lnTo>
                <a:lnTo>
                  <a:pt x="41177" y="50287"/>
                </a:lnTo>
              </a:path>
              <a:path w="365760" h="292590">
                <a:moveTo>
                  <a:pt x="180780" y="94176"/>
                </a:moveTo>
                <a:cubicBezTo>
                  <a:pt x="164837" y="119491"/>
                  <a:pt x="155466" y="150008"/>
                  <a:pt x="155466" y="182866"/>
                </a:cubicBezTo>
                <a:cubicBezTo>
                  <a:pt x="155466" y="215723"/>
                  <a:pt x="164837" y="246240"/>
                  <a:pt x="180780" y="271555"/>
                </a:cubicBezTo>
                <a:cubicBezTo>
                  <a:pt x="184837" y="277954"/>
                  <a:pt x="182895" y="286413"/>
                  <a:pt x="176494" y="290471"/>
                </a:cubicBezTo>
                <a:cubicBezTo>
                  <a:pt x="170093" y="294529"/>
                  <a:pt x="161637" y="292587"/>
                  <a:pt x="157580" y="286185"/>
                </a:cubicBezTo>
                <a:cubicBezTo>
                  <a:pt x="138894" y="256528"/>
                  <a:pt x="128038" y="220981"/>
                  <a:pt x="128038" y="182866"/>
                </a:cubicBezTo>
                <a:cubicBezTo>
                  <a:pt x="128038" y="144750"/>
                  <a:pt x="138894" y="109206"/>
                  <a:pt x="157580" y="79546"/>
                </a:cubicBezTo>
                <a:cubicBezTo>
                  <a:pt x="161637" y="73147"/>
                  <a:pt x="170097" y="71205"/>
                  <a:pt x="176494" y="75260"/>
                </a:cubicBezTo>
                <a:cubicBezTo>
                  <a:pt x="182895" y="79318"/>
                  <a:pt x="184837" y="87774"/>
                  <a:pt x="180780" y="94176"/>
                </a:cubicBezTo>
                <a:lnTo>
                  <a:pt x="180780" y="94176"/>
                </a:lnTo>
              </a:path>
              <a:path w="365760" h="292590">
                <a:moveTo>
                  <a:pt x="313014" y="94176"/>
                </a:moveTo>
                <a:cubicBezTo>
                  <a:pt x="308957" y="87777"/>
                  <a:pt x="310900" y="79318"/>
                  <a:pt x="317301" y="75260"/>
                </a:cubicBezTo>
                <a:cubicBezTo>
                  <a:pt x="323701" y="71202"/>
                  <a:pt x="332158" y="73145"/>
                  <a:pt x="336214" y="79546"/>
                </a:cubicBezTo>
                <a:cubicBezTo>
                  <a:pt x="354901" y="109203"/>
                  <a:pt x="365756" y="144750"/>
                  <a:pt x="365756" y="182866"/>
                </a:cubicBezTo>
                <a:cubicBezTo>
                  <a:pt x="365756" y="220981"/>
                  <a:pt x="354901" y="256525"/>
                  <a:pt x="336214" y="286185"/>
                </a:cubicBezTo>
                <a:cubicBezTo>
                  <a:pt x="332158" y="292584"/>
                  <a:pt x="323698" y="294527"/>
                  <a:pt x="317301" y="290471"/>
                </a:cubicBezTo>
                <a:cubicBezTo>
                  <a:pt x="310900" y="286413"/>
                  <a:pt x="308958" y="277957"/>
                  <a:pt x="313014" y="271556"/>
                </a:cubicBezTo>
                <a:cubicBezTo>
                  <a:pt x="328957" y="246241"/>
                  <a:pt x="338328" y="215724"/>
                  <a:pt x="338328" y="182866"/>
                </a:cubicBezTo>
                <a:cubicBezTo>
                  <a:pt x="338328" y="150008"/>
                  <a:pt x="328957" y="119491"/>
                  <a:pt x="313014" y="94176"/>
                </a:cubicBezTo>
                <a:lnTo>
                  <a:pt x="313014" y="94176"/>
                </a:lnTo>
              </a:path>
              <a:path w="365760" h="292590">
                <a:moveTo>
                  <a:pt x="224613" y="141148"/>
                </a:moveTo>
                <a:lnTo>
                  <a:pt x="246899" y="163435"/>
                </a:lnTo>
                <a:lnTo>
                  <a:pt x="269185" y="141148"/>
                </a:lnTo>
                <a:cubicBezTo>
                  <a:pt x="274558" y="135776"/>
                  <a:pt x="283241" y="135776"/>
                  <a:pt x="288555" y="141148"/>
                </a:cubicBezTo>
                <a:cubicBezTo>
                  <a:pt x="293870" y="146520"/>
                  <a:pt x="293928" y="155207"/>
                  <a:pt x="288555" y="160521"/>
                </a:cubicBezTo>
                <a:lnTo>
                  <a:pt x="266270" y="182807"/>
                </a:lnTo>
                <a:lnTo>
                  <a:pt x="288555" y="205094"/>
                </a:lnTo>
                <a:cubicBezTo>
                  <a:pt x="293928" y="210466"/>
                  <a:pt x="293928" y="219153"/>
                  <a:pt x="288555" y="224466"/>
                </a:cubicBezTo>
                <a:cubicBezTo>
                  <a:pt x="283182" y="229779"/>
                  <a:pt x="274499" y="229838"/>
                  <a:pt x="269185" y="224466"/>
                </a:cubicBezTo>
                <a:lnTo>
                  <a:pt x="246899" y="202179"/>
                </a:lnTo>
                <a:lnTo>
                  <a:pt x="224613" y="224466"/>
                </a:lnTo>
                <a:cubicBezTo>
                  <a:pt x="219240" y="229838"/>
                  <a:pt x="210557" y="229838"/>
                  <a:pt x="205243" y="224466"/>
                </a:cubicBezTo>
                <a:cubicBezTo>
                  <a:pt x="199928" y="219094"/>
                  <a:pt x="199870" y="210407"/>
                  <a:pt x="205243" y="205094"/>
                </a:cubicBezTo>
                <a:lnTo>
                  <a:pt x="227528" y="182807"/>
                </a:lnTo>
                <a:lnTo>
                  <a:pt x="205243" y="160521"/>
                </a:lnTo>
                <a:cubicBezTo>
                  <a:pt x="199870" y="155149"/>
                  <a:pt x="199870" y="146462"/>
                  <a:pt x="205243" y="141148"/>
                </a:cubicBezTo>
                <a:cubicBezTo>
                  <a:pt x="210616" y="135835"/>
                  <a:pt x="219299" y="135776"/>
                  <a:pt x="224613" y="141148"/>
                </a:cubicBezTo>
                <a:lnTo>
                  <a:pt x="224613" y="141148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8" name="Text 26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Linear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9249467" y="3133053"/>
            <a:ext cx="352644" cy="411480"/>
          </a:xfrm>
          <a:custGeom>
            <a:avLst/>
            <a:gdLst/>
            <a:ahLst/>
            <a:cxnLst/>
            <a:rect l="l" t="t" r="r" b="b"/>
            <a:pathLst>
              <a:path w="352644" h="411480">
                <a:moveTo>
                  <a:pt x="175049" y="29544"/>
                </a:moveTo>
                <a:cubicBezTo>
                  <a:pt x="179182" y="18064"/>
                  <a:pt x="173212" y="5485"/>
                  <a:pt x="161733" y="1354"/>
                </a:cubicBezTo>
                <a:cubicBezTo>
                  <a:pt x="150254" y="-2777"/>
                  <a:pt x="137676" y="3189"/>
                  <a:pt x="133543" y="14669"/>
                </a:cubicBezTo>
                <a:lnTo>
                  <a:pt x="1312" y="381981"/>
                </a:lnTo>
                <a:cubicBezTo>
                  <a:pt x="-2821" y="393461"/>
                  <a:pt x="3149" y="406040"/>
                  <a:pt x="14628" y="410171"/>
                </a:cubicBezTo>
                <a:cubicBezTo>
                  <a:pt x="26106" y="414303"/>
                  <a:pt x="38685" y="408336"/>
                  <a:pt x="42818" y="396856"/>
                </a:cubicBezTo>
                <a:lnTo>
                  <a:pt x="175049" y="29544"/>
                </a:lnTo>
                <a:moveTo>
                  <a:pt x="246766" y="432"/>
                </a:moveTo>
                <a:cubicBezTo>
                  <a:pt x="234829" y="-1955"/>
                  <a:pt x="223259" y="5757"/>
                  <a:pt x="220871" y="17698"/>
                </a:cubicBezTo>
                <a:lnTo>
                  <a:pt x="147409" y="385009"/>
                </a:lnTo>
                <a:cubicBezTo>
                  <a:pt x="145021" y="396946"/>
                  <a:pt x="152734" y="408517"/>
                  <a:pt x="164671" y="410904"/>
                </a:cubicBezTo>
                <a:cubicBezTo>
                  <a:pt x="176608" y="413291"/>
                  <a:pt x="188178" y="405579"/>
                  <a:pt x="190565" y="393638"/>
                </a:cubicBezTo>
                <a:lnTo>
                  <a:pt x="264028" y="26327"/>
                </a:lnTo>
                <a:cubicBezTo>
                  <a:pt x="266415" y="14390"/>
                  <a:pt x="258703" y="2819"/>
                  <a:pt x="246766" y="432"/>
                </a:cubicBezTo>
                <a:lnTo>
                  <a:pt x="246766" y="432"/>
                </a:lnTo>
                <a:moveTo>
                  <a:pt x="330604" y="66"/>
                </a:moveTo>
                <a:cubicBezTo>
                  <a:pt x="318392" y="66"/>
                  <a:pt x="308563" y="9892"/>
                  <a:pt x="308563" y="22105"/>
                </a:cubicBezTo>
                <a:lnTo>
                  <a:pt x="308563" y="389416"/>
                </a:lnTo>
                <a:cubicBezTo>
                  <a:pt x="308563" y="401629"/>
                  <a:pt x="318388" y="411455"/>
                  <a:pt x="330604" y="411455"/>
                </a:cubicBezTo>
                <a:cubicBezTo>
                  <a:pt x="342816" y="411455"/>
                  <a:pt x="352644" y="401629"/>
                  <a:pt x="352644" y="389416"/>
                </a:cubicBezTo>
                <a:lnTo>
                  <a:pt x="352644" y="22105"/>
                </a:lnTo>
                <a:cubicBezTo>
                  <a:pt x="352644" y="9892"/>
                  <a:pt x="342819" y="66"/>
                  <a:pt x="330604" y="66"/>
                </a:cubicBezTo>
                <a:lnTo>
                  <a:pt x="330604" y="66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6314340" y="3133053"/>
            <a:ext cx="411480" cy="411480"/>
          </a:xfrm>
          <a:custGeom>
            <a:avLst/>
            <a:gdLst/>
            <a:ahLst/>
            <a:cxnLst/>
            <a:rect l="l" t="t" r="r" b="b"/>
            <a:pathLst>
              <a:path w="411480" h="411480">
                <a:moveTo>
                  <a:pt x="44131" y="309091"/>
                </a:moveTo>
                <a:cubicBezTo>
                  <a:pt x="38934" y="303894"/>
                  <a:pt x="38934" y="295344"/>
                  <a:pt x="44131" y="290147"/>
                </a:cubicBezTo>
                <a:lnTo>
                  <a:pt x="77157" y="257121"/>
                </a:lnTo>
                <a:lnTo>
                  <a:pt x="102389" y="282353"/>
                </a:lnTo>
                <a:cubicBezTo>
                  <a:pt x="107586" y="287550"/>
                  <a:pt x="116136" y="287550"/>
                  <a:pt x="121333" y="282353"/>
                </a:cubicBezTo>
                <a:cubicBezTo>
                  <a:pt x="126530" y="277156"/>
                  <a:pt x="126530" y="268606"/>
                  <a:pt x="121333" y="263409"/>
                </a:cubicBezTo>
                <a:lnTo>
                  <a:pt x="96101" y="238177"/>
                </a:lnTo>
                <a:lnTo>
                  <a:pt x="130801" y="203477"/>
                </a:lnTo>
                <a:lnTo>
                  <a:pt x="156033" y="228709"/>
                </a:lnTo>
                <a:cubicBezTo>
                  <a:pt x="161230" y="233906"/>
                  <a:pt x="169781" y="233906"/>
                  <a:pt x="174978" y="228709"/>
                </a:cubicBezTo>
                <a:cubicBezTo>
                  <a:pt x="180175" y="223512"/>
                  <a:pt x="180175" y="214961"/>
                  <a:pt x="174978" y="209764"/>
                </a:cubicBezTo>
                <a:lnTo>
                  <a:pt x="149746" y="184532"/>
                </a:lnTo>
                <a:lnTo>
                  <a:pt x="184446" y="149832"/>
                </a:lnTo>
                <a:lnTo>
                  <a:pt x="209678" y="175064"/>
                </a:lnTo>
                <a:cubicBezTo>
                  <a:pt x="214875" y="180261"/>
                  <a:pt x="223425" y="180261"/>
                  <a:pt x="228622" y="175064"/>
                </a:cubicBezTo>
                <a:cubicBezTo>
                  <a:pt x="233820" y="169867"/>
                  <a:pt x="233820" y="161316"/>
                  <a:pt x="228622" y="156119"/>
                </a:cubicBezTo>
                <a:lnTo>
                  <a:pt x="203391" y="130888"/>
                </a:lnTo>
                <a:lnTo>
                  <a:pt x="238091" y="96187"/>
                </a:lnTo>
                <a:lnTo>
                  <a:pt x="263323" y="121419"/>
                </a:lnTo>
                <a:cubicBezTo>
                  <a:pt x="268520" y="126616"/>
                  <a:pt x="277070" y="126616"/>
                  <a:pt x="282267" y="121419"/>
                </a:cubicBezTo>
                <a:cubicBezTo>
                  <a:pt x="287464" y="116222"/>
                  <a:pt x="287464" y="107672"/>
                  <a:pt x="282267" y="102475"/>
                </a:cubicBezTo>
                <a:lnTo>
                  <a:pt x="257035" y="77243"/>
                </a:lnTo>
                <a:lnTo>
                  <a:pt x="290061" y="44217"/>
                </a:lnTo>
                <a:cubicBezTo>
                  <a:pt x="295258" y="39020"/>
                  <a:pt x="303808" y="39020"/>
                  <a:pt x="309005" y="44217"/>
                </a:cubicBezTo>
                <a:lnTo>
                  <a:pt x="367263" y="102475"/>
                </a:lnTo>
                <a:cubicBezTo>
                  <a:pt x="372460" y="107672"/>
                  <a:pt x="372460" y="116222"/>
                  <a:pt x="367263" y="121419"/>
                </a:cubicBezTo>
                <a:lnTo>
                  <a:pt x="121329" y="367353"/>
                </a:lnTo>
                <a:cubicBezTo>
                  <a:pt x="116132" y="372550"/>
                  <a:pt x="107582" y="372550"/>
                  <a:pt x="102385" y="367353"/>
                </a:cubicBezTo>
                <a:lnTo>
                  <a:pt x="44131" y="309091"/>
                </a:lnTo>
                <a:moveTo>
                  <a:pt x="73889" y="395761"/>
                </a:moveTo>
                <a:cubicBezTo>
                  <a:pt x="94846" y="416718"/>
                  <a:pt x="128793" y="416718"/>
                  <a:pt x="149750" y="395761"/>
                </a:cubicBezTo>
                <a:lnTo>
                  <a:pt x="395766" y="149828"/>
                </a:lnTo>
                <a:cubicBezTo>
                  <a:pt x="416722" y="128871"/>
                  <a:pt x="416722" y="94924"/>
                  <a:pt x="395766" y="73968"/>
                </a:cubicBezTo>
                <a:lnTo>
                  <a:pt x="337595" y="15710"/>
                </a:lnTo>
                <a:cubicBezTo>
                  <a:pt x="316638" y="-5246"/>
                  <a:pt x="282691" y="-5246"/>
                  <a:pt x="261734" y="15710"/>
                </a:cubicBezTo>
                <a:lnTo>
                  <a:pt x="15719" y="261644"/>
                </a:lnTo>
                <a:cubicBezTo>
                  <a:pt x="-5238" y="282600"/>
                  <a:pt x="-5238" y="316547"/>
                  <a:pt x="15719" y="337504"/>
                </a:cubicBezTo>
                <a:lnTo>
                  <a:pt x="73976" y="395761"/>
                </a:lnTo>
                <a:lnTo>
                  <a:pt x="73889" y="395761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6314340" y="4257435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the slope of the function increases, the rate of change between the variables accelerates.</a:t>
            </a:r>
            <a:endParaRPr lang="en-US" sz="1300" dirty="0"/>
          </a:p>
        </p:txBody>
      </p:sp>
      <p:sp>
        <p:nvSpPr>
          <p:cNvPr id="15" name="Text 13"/>
          <p:cNvSpPr/>
          <p:nvPr/>
        </p:nvSpPr>
        <p:spPr>
          <a:xfrm>
            <a:off x="6314342" y="3768559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971"/>
              </a:spcBef>
              <a:buNone/>
            </a:pPr>
            <a:r>
              <a:rPr lang="en-US" sz="1359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Rate of Change and Slope</a:t>
            </a:r>
            <a:endParaRPr lang="en-US" sz="1359" dirty="0"/>
          </a:p>
        </p:txBody>
      </p:sp>
      <p:sp>
        <p:nvSpPr>
          <p:cNvPr id="16" name="Text 14"/>
          <p:cNvSpPr/>
          <p:nvPr/>
        </p:nvSpPr>
        <p:spPr>
          <a:xfrm>
            <a:off x="9220049" y="4257435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lines passing through the origin (0,0), the function exhibits direct proportionality between 'x' and 'y'.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9220052" y="3768559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971"/>
              </a:spcBef>
              <a:buNone/>
            </a:pPr>
            <a:r>
              <a:rPr lang="en-US" sz="1359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Direct Proportionality</a:t>
            </a:r>
            <a:endParaRPr lang="en-US" sz="1359" dirty="0"/>
          </a:p>
        </p:txBody>
      </p:sp>
      <p:sp>
        <p:nvSpPr>
          <p:cNvPr id="18" name="Text 16"/>
          <p:cNvSpPr/>
          <p:nvPr/>
        </p:nvSpPr>
        <p:spPr>
          <a:xfrm>
            <a:off x="3408629" y="3155264"/>
            <a:ext cx="411480" cy="352675"/>
          </a:xfrm>
          <a:custGeom>
            <a:avLst/>
            <a:gdLst/>
            <a:ahLst/>
            <a:cxnLst/>
            <a:rect l="l" t="t" r="r" b="b"/>
            <a:pathLst>
              <a:path w="411480" h="352675">
                <a:moveTo>
                  <a:pt x="404682" y="192384"/>
                </a:moveTo>
                <a:cubicBezTo>
                  <a:pt x="408999" y="188251"/>
                  <a:pt x="411480" y="182463"/>
                  <a:pt x="411480" y="176401"/>
                </a:cubicBezTo>
                <a:cubicBezTo>
                  <a:pt x="411480" y="170338"/>
                  <a:pt x="408999" y="164643"/>
                  <a:pt x="404682" y="160418"/>
                </a:cubicBezTo>
                <a:lnTo>
                  <a:pt x="243028" y="6112"/>
                </a:lnTo>
                <a:cubicBezTo>
                  <a:pt x="234210" y="-2338"/>
                  <a:pt x="220249" y="-1971"/>
                  <a:pt x="211892" y="6845"/>
                </a:cubicBezTo>
                <a:cubicBezTo>
                  <a:pt x="203535" y="15662"/>
                  <a:pt x="203810" y="29625"/>
                  <a:pt x="212628" y="37983"/>
                </a:cubicBezTo>
                <a:lnTo>
                  <a:pt x="334418" y="154355"/>
                </a:lnTo>
                <a:lnTo>
                  <a:pt x="22043" y="154355"/>
                </a:lnTo>
                <a:cubicBezTo>
                  <a:pt x="9826" y="154355"/>
                  <a:pt x="0" y="164184"/>
                  <a:pt x="0" y="176397"/>
                </a:cubicBezTo>
                <a:cubicBezTo>
                  <a:pt x="0" y="188614"/>
                  <a:pt x="9826" y="198440"/>
                  <a:pt x="22043" y="198440"/>
                </a:cubicBezTo>
                <a:lnTo>
                  <a:pt x="334418" y="198440"/>
                </a:lnTo>
                <a:lnTo>
                  <a:pt x="212534" y="314720"/>
                </a:lnTo>
                <a:cubicBezTo>
                  <a:pt x="203716" y="323170"/>
                  <a:pt x="203440" y="337041"/>
                  <a:pt x="211797" y="345858"/>
                </a:cubicBezTo>
                <a:cubicBezTo>
                  <a:pt x="220154" y="354675"/>
                  <a:pt x="234116" y="354950"/>
                  <a:pt x="242934" y="346591"/>
                </a:cubicBezTo>
                <a:lnTo>
                  <a:pt x="404588" y="192285"/>
                </a:lnTo>
                <a:lnTo>
                  <a:pt x="404682" y="192384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3408630" y="4240107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Dependent variable 'y' changes linearly with respect to the independent variable 'x'.</a:t>
            </a:r>
            <a:endParaRPr lang="en-US" sz="1300" dirty="0"/>
          </a:p>
        </p:txBody>
      </p:sp>
      <p:sp>
        <p:nvSpPr>
          <p:cNvPr id="20" name="Text 18"/>
          <p:cNvSpPr/>
          <p:nvPr/>
        </p:nvSpPr>
        <p:spPr>
          <a:xfrm>
            <a:off x="3408631" y="3768481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971"/>
              </a:spcBef>
              <a:buNone/>
            </a:pPr>
            <a:r>
              <a:rPr lang="en-US" sz="1359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Dependence Between Variables</a:t>
            </a:r>
            <a:endParaRPr lang="en-US" sz="1359" dirty="0"/>
          </a:p>
        </p:txBody>
      </p:sp>
      <p:sp>
        <p:nvSpPr>
          <p:cNvPr id="21" name="Text 19"/>
          <p:cNvSpPr/>
          <p:nvPr/>
        </p:nvSpPr>
        <p:spPr>
          <a:xfrm>
            <a:off x="502920" y="3158770"/>
            <a:ext cx="411480" cy="360045"/>
          </a:xfrm>
          <a:custGeom>
            <a:avLst/>
            <a:gdLst/>
            <a:ahLst/>
            <a:cxnLst/>
            <a:rect l="l" t="t" r="r" b="b"/>
            <a:pathLst>
              <a:path w="411480" h="360045">
                <a:moveTo>
                  <a:pt x="334328" y="38575"/>
                </a:moveTo>
                <a:cubicBezTo>
                  <a:pt x="341401" y="38575"/>
                  <a:pt x="347186" y="44361"/>
                  <a:pt x="347186" y="51432"/>
                </a:cubicBezTo>
                <a:cubicBezTo>
                  <a:pt x="347186" y="58504"/>
                  <a:pt x="341401" y="64290"/>
                  <a:pt x="334328" y="64290"/>
                </a:cubicBezTo>
                <a:lnTo>
                  <a:pt x="77153" y="64290"/>
                </a:lnTo>
                <a:cubicBezTo>
                  <a:pt x="70079" y="64290"/>
                  <a:pt x="64294" y="58504"/>
                  <a:pt x="64294" y="51432"/>
                </a:cubicBezTo>
                <a:cubicBezTo>
                  <a:pt x="64294" y="44361"/>
                  <a:pt x="70079" y="38575"/>
                  <a:pt x="77153" y="38575"/>
                </a:cubicBezTo>
                <a:lnTo>
                  <a:pt x="334328" y="38575"/>
                </a:lnTo>
                <a:moveTo>
                  <a:pt x="77152" y="0"/>
                </a:moveTo>
                <a:cubicBezTo>
                  <a:pt x="48781" y="0"/>
                  <a:pt x="25717" y="23065"/>
                  <a:pt x="25717" y="51436"/>
                </a:cubicBezTo>
                <a:cubicBezTo>
                  <a:pt x="25717" y="79804"/>
                  <a:pt x="48781" y="102872"/>
                  <a:pt x="77152" y="102872"/>
                </a:cubicBezTo>
                <a:lnTo>
                  <a:pt x="186454" y="102872"/>
                </a:lnTo>
                <a:lnTo>
                  <a:pt x="186454" y="115729"/>
                </a:lnTo>
                <a:lnTo>
                  <a:pt x="178496" y="123686"/>
                </a:lnTo>
                <a:lnTo>
                  <a:pt x="155914" y="146268"/>
                </a:lnTo>
                <a:lnTo>
                  <a:pt x="147878" y="154305"/>
                </a:lnTo>
                <a:lnTo>
                  <a:pt x="102874" y="154305"/>
                </a:lnTo>
                <a:cubicBezTo>
                  <a:pt x="63816" y="154305"/>
                  <a:pt x="32153" y="185971"/>
                  <a:pt x="32153" y="225028"/>
                </a:cubicBezTo>
                <a:lnTo>
                  <a:pt x="32153" y="257177"/>
                </a:lnTo>
                <a:lnTo>
                  <a:pt x="25726" y="257177"/>
                </a:lnTo>
                <a:cubicBezTo>
                  <a:pt x="11501" y="257177"/>
                  <a:pt x="8" y="268669"/>
                  <a:pt x="8" y="282895"/>
                </a:cubicBezTo>
                <a:lnTo>
                  <a:pt x="8" y="334331"/>
                </a:lnTo>
                <a:cubicBezTo>
                  <a:pt x="8" y="348556"/>
                  <a:pt x="11501" y="360049"/>
                  <a:pt x="25726" y="360049"/>
                </a:cubicBezTo>
                <a:lnTo>
                  <a:pt x="77161" y="360049"/>
                </a:lnTo>
                <a:cubicBezTo>
                  <a:pt x="91386" y="360049"/>
                  <a:pt x="102878" y="348556"/>
                  <a:pt x="102878" y="334331"/>
                </a:cubicBezTo>
                <a:lnTo>
                  <a:pt x="102878" y="282895"/>
                </a:lnTo>
                <a:cubicBezTo>
                  <a:pt x="102878" y="268669"/>
                  <a:pt x="91386" y="257177"/>
                  <a:pt x="77161" y="257177"/>
                </a:cubicBezTo>
                <a:lnTo>
                  <a:pt x="70734" y="257177"/>
                </a:lnTo>
                <a:lnTo>
                  <a:pt x="70734" y="225028"/>
                </a:lnTo>
                <a:cubicBezTo>
                  <a:pt x="70734" y="207267"/>
                  <a:pt x="85119" y="192880"/>
                  <a:pt x="102882" y="192880"/>
                </a:cubicBezTo>
                <a:lnTo>
                  <a:pt x="147890" y="192880"/>
                </a:lnTo>
                <a:lnTo>
                  <a:pt x="155848" y="200837"/>
                </a:lnTo>
                <a:lnTo>
                  <a:pt x="178430" y="223419"/>
                </a:lnTo>
                <a:lnTo>
                  <a:pt x="186467" y="231455"/>
                </a:lnTo>
                <a:lnTo>
                  <a:pt x="186467" y="257173"/>
                </a:lnTo>
                <a:lnTo>
                  <a:pt x="180039" y="257173"/>
                </a:lnTo>
                <a:cubicBezTo>
                  <a:pt x="165814" y="257173"/>
                  <a:pt x="154322" y="268666"/>
                  <a:pt x="154322" y="282891"/>
                </a:cubicBezTo>
                <a:lnTo>
                  <a:pt x="154322" y="334327"/>
                </a:lnTo>
                <a:cubicBezTo>
                  <a:pt x="154322" y="348553"/>
                  <a:pt x="165814" y="360045"/>
                  <a:pt x="180039" y="360045"/>
                </a:cubicBezTo>
                <a:lnTo>
                  <a:pt x="231474" y="360045"/>
                </a:lnTo>
                <a:cubicBezTo>
                  <a:pt x="245699" y="360045"/>
                  <a:pt x="257192" y="348552"/>
                  <a:pt x="257192" y="334327"/>
                </a:cubicBezTo>
                <a:lnTo>
                  <a:pt x="257192" y="282891"/>
                </a:lnTo>
                <a:cubicBezTo>
                  <a:pt x="257192" y="268666"/>
                  <a:pt x="245699" y="257173"/>
                  <a:pt x="231474" y="257173"/>
                </a:cubicBezTo>
                <a:lnTo>
                  <a:pt x="225047" y="257173"/>
                </a:lnTo>
                <a:lnTo>
                  <a:pt x="225047" y="231455"/>
                </a:lnTo>
                <a:lnTo>
                  <a:pt x="233005" y="223498"/>
                </a:lnTo>
                <a:lnTo>
                  <a:pt x="255587" y="200916"/>
                </a:lnTo>
                <a:lnTo>
                  <a:pt x="263623" y="192880"/>
                </a:lnTo>
                <a:lnTo>
                  <a:pt x="308631" y="192880"/>
                </a:lnTo>
                <a:cubicBezTo>
                  <a:pt x="326391" y="192880"/>
                  <a:pt x="340780" y="207267"/>
                  <a:pt x="340780" y="225028"/>
                </a:cubicBezTo>
                <a:lnTo>
                  <a:pt x="340780" y="257177"/>
                </a:lnTo>
                <a:lnTo>
                  <a:pt x="334353" y="257177"/>
                </a:lnTo>
                <a:cubicBezTo>
                  <a:pt x="320128" y="257177"/>
                  <a:pt x="308635" y="268669"/>
                  <a:pt x="308635" y="282895"/>
                </a:cubicBezTo>
                <a:lnTo>
                  <a:pt x="308635" y="334331"/>
                </a:lnTo>
                <a:cubicBezTo>
                  <a:pt x="308635" y="348556"/>
                  <a:pt x="320128" y="360049"/>
                  <a:pt x="334353" y="360049"/>
                </a:cubicBezTo>
                <a:lnTo>
                  <a:pt x="385788" y="360049"/>
                </a:lnTo>
                <a:cubicBezTo>
                  <a:pt x="400013" y="360049"/>
                  <a:pt x="411505" y="348556"/>
                  <a:pt x="411505" y="334331"/>
                </a:cubicBezTo>
                <a:lnTo>
                  <a:pt x="411505" y="282895"/>
                </a:lnTo>
                <a:cubicBezTo>
                  <a:pt x="411505" y="268669"/>
                  <a:pt x="400013" y="257177"/>
                  <a:pt x="385788" y="257177"/>
                </a:cubicBezTo>
                <a:lnTo>
                  <a:pt x="379360" y="257177"/>
                </a:lnTo>
                <a:lnTo>
                  <a:pt x="379360" y="225028"/>
                </a:lnTo>
                <a:cubicBezTo>
                  <a:pt x="379360" y="185971"/>
                  <a:pt x="347697" y="154305"/>
                  <a:pt x="308639" y="154305"/>
                </a:cubicBezTo>
                <a:lnTo>
                  <a:pt x="263636" y="154305"/>
                </a:lnTo>
                <a:lnTo>
                  <a:pt x="255678" y="146348"/>
                </a:lnTo>
                <a:lnTo>
                  <a:pt x="233096" y="123766"/>
                </a:lnTo>
                <a:lnTo>
                  <a:pt x="225060" y="115729"/>
                </a:lnTo>
                <a:lnTo>
                  <a:pt x="225060" y="102872"/>
                </a:lnTo>
                <a:lnTo>
                  <a:pt x="334361" y="102872"/>
                </a:lnTo>
                <a:cubicBezTo>
                  <a:pt x="362733" y="102872"/>
                  <a:pt x="385796" y="79808"/>
                  <a:pt x="385796" y="51436"/>
                </a:cubicBezTo>
                <a:cubicBezTo>
                  <a:pt x="385796" y="23068"/>
                  <a:pt x="362733" y="0"/>
                  <a:pt x="334361" y="0"/>
                </a:cubicBezTo>
                <a:lnTo>
                  <a:pt x="77152" y="0"/>
                </a:lnTo>
                <a:moveTo>
                  <a:pt x="38576" y="321470"/>
                </a:moveTo>
                <a:lnTo>
                  <a:pt x="38576" y="295752"/>
                </a:lnTo>
                <a:lnTo>
                  <a:pt x="64294" y="295752"/>
                </a:lnTo>
                <a:lnTo>
                  <a:pt x="64294" y="321470"/>
                </a:lnTo>
                <a:lnTo>
                  <a:pt x="38576" y="321470"/>
                </a:lnTo>
                <a:moveTo>
                  <a:pt x="192881" y="321470"/>
                </a:moveTo>
                <a:lnTo>
                  <a:pt x="192881" y="295752"/>
                </a:lnTo>
                <a:lnTo>
                  <a:pt x="218599" y="295752"/>
                </a:lnTo>
                <a:lnTo>
                  <a:pt x="218599" y="321470"/>
                </a:lnTo>
                <a:lnTo>
                  <a:pt x="192881" y="321470"/>
                </a:lnTo>
                <a:moveTo>
                  <a:pt x="347186" y="321470"/>
                </a:moveTo>
                <a:lnTo>
                  <a:pt x="347186" y="295752"/>
                </a:lnTo>
                <a:lnTo>
                  <a:pt x="372904" y="295752"/>
                </a:lnTo>
                <a:lnTo>
                  <a:pt x="372904" y="321470"/>
                </a:lnTo>
                <a:lnTo>
                  <a:pt x="347186" y="321470"/>
                </a:lnTo>
                <a:moveTo>
                  <a:pt x="183158" y="173592"/>
                </a:moveTo>
                <a:lnTo>
                  <a:pt x="205740" y="151010"/>
                </a:lnTo>
                <a:lnTo>
                  <a:pt x="228322" y="173592"/>
                </a:lnTo>
                <a:lnTo>
                  <a:pt x="205740" y="196174"/>
                </a:lnTo>
                <a:lnTo>
                  <a:pt x="183158" y="173592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2" name="Text 20"/>
          <p:cNvSpPr/>
          <p:nvPr/>
        </p:nvSpPr>
        <p:spPr>
          <a:xfrm>
            <a:off x="502920" y="3768636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971"/>
              </a:spcBef>
              <a:buNone/>
            </a:pPr>
            <a:r>
              <a:rPr lang="en-US" sz="1359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Definition of Linear Function</a:t>
            </a:r>
            <a:endParaRPr lang="en-US" sz="1359" dirty="0"/>
          </a:p>
        </p:txBody>
      </p:sp>
      <p:sp>
        <p:nvSpPr>
          <p:cNvPr id="23" name="Text 21"/>
          <p:cNvSpPr/>
          <p:nvPr/>
        </p:nvSpPr>
        <p:spPr>
          <a:xfrm>
            <a:off x="502920" y="4236567"/>
            <a:ext cx="24688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linear function is expressed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ax + b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where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'a' represents the slope and 'b' represents the y-intercept.</a:t>
            </a:r>
            <a:endParaRPr lang="en-US" sz="1300" dirty="0"/>
          </a:p>
        </p:txBody>
      </p:sp>
      <p:sp>
        <p:nvSpPr>
          <p:cNvPr id="25" name="Text 23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C57CF-6D43-C075-7A88-2C34F41EC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>
            <a:extLst>
              <a:ext uri="{FF2B5EF4-FFF2-40B4-BE49-F238E27FC236}">
                <a16:creationId xmlns:a16="http://schemas.microsoft.com/office/drawing/2014/main" id="{7B930E82-956C-C11C-3397-CAD59B626AC6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B9275294-C5D6-EA0E-7A49-0383255D4334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B373566B-46F8-8E62-63D3-CAD0D0E9F0F6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Linear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49E5D7BF-6537-1E62-E41F-366217622BEF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6A1E1881-11F6-F11C-6B53-40F184296D66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56C8510-B6AA-7592-69A6-352E7BD3C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064" y="2532697"/>
            <a:ext cx="3511731" cy="349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698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5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Quadratic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8403770" y="4347449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Quadratic functions are used to model projectile trajectories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in various scenarios.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They effectively represent situations where the effect of changes is accelerated as distances are covered.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8403773" y="3749717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90"/>
              </a:spcBef>
              <a:buNone/>
            </a:pPr>
            <a:r>
              <a:rPr lang="en-US" sz="1422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Use Case of Quadratic Functions</a:t>
            </a:r>
            <a:endParaRPr lang="en-US" sz="1422" dirty="0"/>
          </a:p>
        </p:txBody>
      </p:sp>
      <p:sp>
        <p:nvSpPr>
          <p:cNvPr id="14" name="Text 12"/>
          <p:cNvSpPr/>
          <p:nvPr/>
        </p:nvSpPr>
        <p:spPr>
          <a:xfrm>
            <a:off x="8403770" y="3188657"/>
            <a:ext cx="457200" cy="302579"/>
          </a:xfrm>
          <a:custGeom>
            <a:avLst/>
            <a:gdLst/>
            <a:ahLst/>
            <a:cxnLst/>
            <a:rect l="l" t="t" r="r" b="b"/>
            <a:pathLst>
              <a:path w="457200" h="302579">
                <a:moveTo>
                  <a:pt x="187315" y="249961"/>
                </a:moveTo>
                <a:cubicBezTo>
                  <a:pt x="179067" y="254908"/>
                  <a:pt x="172616" y="258708"/>
                  <a:pt x="168240" y="260932"/>
                </a:cubicBezTo>
                <a:cubicBezTo>
                  <a:pt x="134248" y="277783"/>
                  <a:pt x="93017" y="264016"/>
                  <a:pt x="76092" y="230096"/>
                </a:cubicBezTo>
                <a:cubicBezTo>
                  <a:pt x="59166" y="196177"/>
                  <a:pt x="72795" y="154872"/>
                  <a:pt x="106710" y="137804"/>
                </a:cubicBezTo>
                <a:cubicBezTo>
                  <a:pt x="122630" y="130130"/>
                  <a:pt x="171825" y="111558"/>
                  <a:pt x="229121" y="90762"/>
                </a:cubicBezTo>
                <a:cubicBezTo>
                  <a:pt x="285631" y="70253"/>
                  <a:pt x="347371" y="48525"/>
                  <a:pt x="385808" y="35042"/>
                </a:cubicBezTo>
                <a:cubicBezTo>
                  <a:pt x="391043" y="33178"/>
                  <a:pt x="396996" y="35471"/>
                  <a:pt x="399575" y="40779"/>
                </a:cubicBezTo>
                <a:lnTo>
                  <a:pt x="421589" y="84810"/>
                </a:lnTo>
                <a:cubicBezTo>
                  <a:pt x="424240" y="90045"/>
                  <a:pt x="422521" y="96142"/>
                  <a:pt x="417858" y="99294"/>
                </a:cubicBezTo>
                <a:cubicBezTo>
                  <a:pt x="400434" y="110983"/>
                  <a:pt x="377629" y="126185"/>
                  <a:pt x="352744" y="142751"/>
                </a:cubicBezTo>
                <a:cubicBezTo>
                  <a:pt x="361636" y="150137"/>
                  <a:pt x="369308" y="159102"/>
                  <a:pt x="375334" y="169069"/>
                </a:cubicBezTo>
                <a:cubicBezTo>
                  <a:pt x="398925" y="153365"/>
                  <a:pt x="420441" y="139023"/>
                  <a:pt x="437005" y="127906"/>
                </a:cubicBezTo>
                <a:cubicBezTo>
                  <a:pt x="456153" y="115071"/>
                  <a:pt x="462604" y="90114"/>
                  <a:pt x="452354" y="69463"/>
                </a:cubicBezTo>
                <a:lnTo>
                  <a:pt x="430408" y="25362"/>
                </a:lnTo>
                <a:cubicBezTo>
                  <a:pt x="420080" y="4781"/>
                  <a:pt x="396200" y="-5044"/>
                  <a:pt x="374474" y="2557"/>
                </a:cubicBezTo>
                <a:cubicBezTo>
                  <a:pt x="297459" y="29520"/>
                  <a:pt x="127001" y="89685"/>
                  <a:pt x="91504" y="106895"/>
                </a:cubicBezTo>
                <a:cubicBezTo>
                  <a:pt x="51275" y="126974"/>
                  <a:pt x="29905" y="169786"/>
                  <a:pt x="35209" y="212023"/>
                </a:cubicBezTo>
                <a:lnTo>
                  <a:pt x="19001" y="220126"/>
                </a:lnTo>
                <a:cubicBezTo>
                  <a:pt x="2007" y="228590"/>
                  <a:pt x="-4878" y="249313"/>
                  <a:pt x="3653" y="266309"/>
                </a:cubicBezTo>
                <a:cubicBezTo>
                  <a:pt x="12184" y="283305"/>
                  <a:pt x="32841" y="290189"/>
                  <a:pt x="49835" y="281725"/>
                </a:cubicBezTo>
                <a:lnTo>
                  <a:pt x="65969" y="273622"/>
                </a:lnTo>
                <a:cubicBezTo>
                  <a:pt x="96588" y="303166"/>
                  <a:pt x="143634" y="311772"/>
                  <a:pt x="183863" y="291623"/>
                </a:cubicBezTo>
                <a:cubicBezTo>
                  <a:pt x="188238" y="289329"/>
                  <a:pt x="194475" y="285813"/>
                  <a:pt x="202078" y="281226"/>
                </a:cubicBezTo>
                <a:cubicBezTo>
                  <a:pt x="195480" y="271831"/>
                  <a:pt x="190460" y="261289"/>
                  <a:pt x="187306" y="249961"/>
                </a:cubicBezTo>
                <a:lnTo>
                  <a:pt x="187315" y="249961"/>
                </a:lnTo>
                <a:moveTo>
                  <a:pt x="286847" y="176316"/>
                </a:moveTo>
                <a:cubicBezTo>
                  <a:pt x="312194" y="176316"/>
                  <a:pt x="332741" y="196864"/>
                  <a:pt x="332741" y="222211"/>
                </a:cubicBezTo>
                <a:cubicBezTo>
                  <a:pt x="332741" y="247558"/>
                  <a:pt x="312194" y="268106"/>
                  <a:pt x="286847" y="268106"/>
                </a:cubicBezTo>
                <a:cubicBezTo>
                  <a:pt x="261500" y="268106"/>
                  <a:pt x="240954" y="247558"/>
                  <a:pt x="240954" y="222211"/>
                </a:cubicBezTo>
                <a:cubicBezTo>
                  <a:pt x="240954" y="196864"/>
                  <a:pt x="261500" y="176316"/>
                  <a:pt x="286847" y="176316"/>
                </a:cubicBezTo>
                <a:lnTo>
                  <a:pt x="286847" y="176316"/>
                </a:lnTo>
                <a:moveTo>
                  <a:pt x="286847" y="302525"/>
                </a:moveTo>
                <a:cubicBezTo>
                  <a:pt x="331205" y="302525"/>
                  <a:pt x="367164" y="266566"/>
                  <a:pt x="367164" y="222208"/>
                </a:cubicBezTo>
                <a:cubicBezTo>
                  <a:pt x="367164" y="177850"/>
                  <a:pt x="331205" y="141892"/>
                  <a:pt x="286847" y="141892"/>
                </a:cubicBezTo>
                <a:cubicBezTo>
                  <a:pt x="242490" y="141892"/>
                  <a:pt x="206531" y="177850"/>
                  <a:pt x="206531" y="222208"/>
                </a:cubicBezTo>
                <a:cubicBezTo>
                  <a:pt x="206531" y="266566"/>
                  <a:pt x="242490" y="302525"/>
                  <a:pt x="286847" y="302525"/>
                </a:cubicBezTo>
                <a:lnTo>
                  <a:pt x="286847" y="302525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4453345" y="4330121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function exhibits rapid changes in the dependent variable relative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changes in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independent variable.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It possesses a single inflection point where the signal changes.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4453347" y="3749639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90"/>
              </a:spcBef>
              <a:buNone/>
            </a:pPr>
            <a:r>
              <a:rPr lang="en-US" sz="1422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Characteristics of the Function</a:t>
            </a:r>
            <a:endParaRPr lang="en-US" sz="1422" dirty="0"/>
          </a:p>
        </p:txBody>
      </p:sp>
      <p:sp>
        <p:nvSpPr>
          <p:cNvPr id="17" name="Text 15"/>
          <p:cNvSpPr/>
          <p:nvPr/>
        </p:nvSpPr>
        <p:spPr>
          <a:xfrm>
            <a:off x="4453345" y="3185735"/>
            <a:ext cx="457200" cy="320040"/>
          </a:xfrm>
          <a:custGeom>
            <a:avLst/>
            <a:gdLst/>
            <a:ahLst/>
            <a:cxnLst/>
            <a:rect l="l" t="t" r="r" b="b"/>
            <a:pathLst>
              <a:path w="457200" h="320040">
                <a:moveTo>
                  <a:pt x="251460" y="34289"/>
                </a:moveTo>
                <a:lnTo>
                  <a:pt x="251460" y="80010"/>
                </a:lnTo>
                <a:lnTo>
                  <a:pt x="205740" y="80010"/>
                </a:lnTo>
                <a:lnTo>
                  <a:pt x="205740" y="34289"/>
                </a:lnTo>
                <a:lnTo>
                  <a:pt x="251460" y="34289"/>
                </a:lnTo>
                <a:moveTo>
                  <a:pt x="205740" y="0"/>
                </a:moveTo>
                <a:cubicBezTo>
                  <a:pt x="186807" y="0"/>
                  <a:pt x="171450" y="15359"/>
                  <a:pt x="171450" y="34289"/>
                </a:cubicBezTo>
                <a:lnTo>
                  <a:pt x="171450" y="40005"/>
                </a:lnTo>
                <a:lnTo>
                  <a:pt x="88084" y="40005"/>
                </a:lnTo>
                <a:cubicBezTo>
                  <a:pt x="81368" y="23216"/>
                  <a:pt x="64941" y="11429"/>
                  <a:pt x="45720" y="11429"/>
                </a:cubicBezTo>
                <a:cubicBezTo>
                  <a:pt x="20501" y="11429"/>
                  <a:pt x="0" y="31930"/>
                  <a:pt x="0" y="57150"/>
                </a:cubicBezTo>
                <a:cubicBezTo>
                  <a:pt x="0" y="82366"/>
                  <a:pt x="20501" y="102871"/>
                  <a:pt x="45720" y="102871"/>
                </a:cubicBezTo>
                <a:cubicBezTo>
                  <a:pt x="64936" y="102871"/>
                  <a:pt x="81368" y="91083"/>
                  <a:pt x="88084" y="74294"/>
                </a:cubicBezTo>
                <a:lnTo>
                  <a:pt x="144521" y="74294"/>
                </a:lnTo>
                <a:cubicBezTo>
                  <a:pt x="98728" y="101299"/>
                  <a:pt x="67080" y="149660"/>
                  <a:pt x="63226" y="205738"/>
                </a:cubicBezTo>
                <a:lnTo>
                  <a:pt x="57155" y="205738"/>
                </a:lnTo>
                <a:cubicBezTo>
                  <a:pt x="38222" y="205738"/>
                  <a:pt x="22865" y="221097"/>
                  <a:pt x="22865" y="240027"/>
                </a:cubicBezTo>
                <a:lnTo>
                  <a:pt x="22865" y="285748"/>
                </a:lnTo>
                <a:cubicBezTo>
                  <a:pt x="22865" y="304678"/>
                  <a:pt x="38222" y="320037"/>
                  <a:pt x="57155" y="320037"/>
                </a:cubicBezTo>
                <a:lnTo>
                  <a:pt x="102875" y="320037"/>
                </a:lnTo>
                <a:cubicBezTo>
                  <a:pt x="121807" y="320037"/>
                  <a:pt x="137165" y="304678"/>
                  <a:pt x="137165" y="285748"/>
                </a:cubicBezTo>
                <a:lnTo>
                  <a:pt x="137165" y="240027"/>
                </a:lnTo>
                <a:cubicBezTo>
                  <a:pt x="137165" y="221097"/>
                  <a:pt x="121807" y="205738"/>
                  <a:pt x="102875" y="205738"/>
                </a:cubicBezTo>
                <a:lnTo>
                  <a:pt x="97658" y="205738"/>
                </a:lnTo>
                <a:cubicBezTo>
                  <a:pt x="101873" y="156874"/>
                  <a:pt x="132807" y="115656"/>
                  <a:pt x="175812" y="96726"/>
                </a:cubicBezTo>
                <a:cubicBezTo>
                  <a:pt x="181668" y="107226"/>
                  <a:pt x="192884" y="114299"/>
                  <a:pt x="205745" y="114299"/>
                </a:cubicBezTo>
                <a:lnTo>
                  <a:pt x="251465" y="114299"/>
                </a:lnTo>
                <a:cubicBezTo>
                  <a:pt x="264321" y="114299"/>
                  <a:pt x="275541" y="107226"/>
                  <a:pt x="281397" y="96726"/>
                </a:cubicBezTo>
                <a:cubicBezTo>
                  <a:pt x="324402" y="115586"/>
                  <a:pt x="355336" y="156804"/>
                  <a:pt x="359551" y="205738"/>
                </a:cubicBezTo>
                <a:lnTo>
                  <a:pt x="354335" y="205738"/>
                </a:lnTo>
                <a:cubicBezTo>
                  <a:pt x="335402" y="205738"/>
                  <a:pt x="320045" y="221097"/>
                  <a:pt x="320045" y="240027"/>
                </a:cubicBezTo>
                <a:lnTo>
                  <a:pt x="320045" y="285748"/>
                </a:lnTo>
                <a:cubicBezTo>
                  <a:pt x="320045" y="304678"/>
                  <a:pt x="335402" y="320037"/>
                  <a:pt x="354335" y="320037"/>
                </a:cubicBezTo>
                <a:lnTo>
                  <a:pt x="400055" y="320037"/>
                </a:lnTo>
                <a:cubicBezTo>
                  <a:pt x="418987" y="320037"/>
                  <a:pt x="434345" y="304678"/>
                  <a:pt x="434345" y="285748"/>
                </a:cubicBezTo>
                <a:lnTo>
                  <a:pt x="434345" y="240027"/>
                </a:lnTo>
                <a:cubicBezTo>
                  <a:pt x="434345" y="221097"/>
                  <a:pt x="418987" y="205738"/>
                  <a:pt x="400055" y="205738"/>
                </a:cubicBezTo>
                <a:lnTo>
                  <a:pt x="393983" y="205738"/>
                </a:lnTo>
                <a:cubicBezTo>
                  <a:pt x="390197" y="149661"/>
                  <a:pt x="358477" y="101296"/>
                  <a:pt x="312688" y="74294"/>
                </a:cubicBezTo>
                <a:lnTo>
                  <a:pt x="369125" y="74294"/>
                </a:lnTo>
                <a:cubicBezTo>
                  <a:pt x="375910" y="91084"/>
                  <a:pt x="392342" y="102871"/>
                  <a:pt x="411489" y="102871"/>
                </a:cubicBezTo>
                <a:cubicBezTo>
                  <a:pt x="436708" y="102871"/>
                  <a:pt x="457209" y="82369"/>
                  <a:pt x="457209" y="57150"/>
                </a:cubicBezTo>
                <a:cubicBezTo>
                  <a:pt x="457209" y="31934"/>
                  <a:pt x="436708" y="11429"/>
                  <a:pt x="411489" y="11429"/>
                </a:cubicBezTo>
                <a:cubicBezTo>
                  <a:pt x="392273" y="11429"/>
                  <a:pt x="375841" y="23216"/>
                  <a:pt x="369125" y="40005"/>
                </a:cubicBezTo>
                <a:lnTo>
                  <a:pt x="285759" y="40005"/>
                </a:lnTo>
                <a:lnTo>
                  <a:pt x="285759" y="34289"/>
                </a:lnTo>
                <a:cubicBezTo>
                  <a:pt x="285759" y="15359"/>
                  <a:pt x="270402" y="0"/>
                  <a:pt x="251469" y="0"/>
                </a:cubicBezTo>
                <a:lnTo>
                  <a:pt x="205740" y="0"/>
                </a:lnTo>
                <a:moveTo>
                  <a:pt x="34290" y="57150"/>
                </a:moveTo>
                <a:cubicBezTo>
                  <a:pt x="34290" y="50838"/>
                  <a:pt x="39406" y="45721"/>
                  <a:pt x="45720" y="45721"/>
                </a:cubicBezTo>
                <a:cubicBezTo>
                  <a:pt x="52034" y="45721"/>
                  <a:pt x="57150" y="50838"/>
                  <a:pt x="57150" y="57150"/>
                </a:cubicBezTo>
                <a:cubicBezTo>
                  <a:pt x="57150" y="63461"/>
                  <a:pt x="52034" y="68578"/>
                  <a:pt x="45720" y="68578"/>
                </a:cubicBezTo>
                <a:cubicBezTo>
                  <a:pt x="39406" y="68578"/>
                  <a:pt x="34290" y="63461"/>
                  <a:pt x="34290" y="57150"/>
                </a:cubicBezTo>
                <a:lnTo>
                  <a:pt x="34290" y="57150"/>
                </a:lnTo>
                <a:moveTo>
                  <a:pt x="400050" y="57150"/>
                </a:moveTo>
                <a:cubicBezTo>
                  <a:pt x="400050" y="50838"/>
                  <a:pt x="405166" y="45721"/>
                  <a:pt x="411480" y="45721"/>
                </a:cubicBezTo>
                <a:cubicBezTo>
                  <a:pt x="417794" y="45721"/>
                  <a:pt x="422910" y="50838"/>
                  <a:pt x="422910" y="57150"/>
                </a:cubicBezTo>
                <a:cubicBezTo>
                  <a:pt x="422910" y="63461"/>
                  <a:pt x="417794" y="68578"/>
                  <a:pt x="411480" y="68578"/>
                </a:cubicBezTo>
                <a:cubicBezTo>
                  <a:pt x="405166" y="68578"/>
                  <a:pt x="400050" y="63461"/>
                  <a:pt x="400050" y="57150"/>
                </a:cubicBezTo>
                <a:moveTo>
                  <a:pt x="102870" y="240030"/>
                </a:moveTo>
                <a:lnTo>
                  <a:pt x="102870" y="285751"/>
                </a:lnTo>
                <a:lnTo>
                  <a:pt x="57150" y="285751"/>
                </a:lnTo>
                <a:lnTo>
                  <a:pt x="57150" y="240030"/>
                </a:lnTo>
                <a:lnTo>
                  <a:pt x="102870" y="240030"/>
                </a:lnTo>
                <a:moveTo>
                  <a:pt x="354330" y="240030"/>
                </a:moveTo>
                <a:lnTo>
                  <a:pt x="400050" y="240030"/>
                </a:lnTo>
                <a:lnTo>
                  <a:pt x="400050" y="285751"/>
                </a:lnTo>
                <a:lnTo>
                  <a:pt x="354330" y="285751"/>
                </a:lnTo>
                <a:lnTo>
                  <a:pt x="354330" y="24003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8" name="Text 16"/>
          <p:cNvSpPr/>
          <p:nvPr/>
        </p:nvSpPr>
        <p:spPr>
          <a:xfrm>
            <a:off x="502920" y="3749794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790"/>
              </a:spcBef>
              <a:buNone/>
            </a:pPr>
            <a:r>
              <a:rPr lang="en-US" sz="1422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Formal Definition of Quadratic Function</a:t>
            </a:r>
            <a:endParaRPr lang="en-US" sz="1422" dirty="0"/>
          </a:p>
        </p:txBody>
      </p:sp>
      <p:sp>
        <p:nvSpPr>
          <p:cNvPr id="19" name="Text 17"/>
          <p:cNvSpPr/>
          <p:nvPr/>
        </p:nvSpPr>
        <p:spPr>
          <a:xfrm>
            <a:off x="502920" y="4326581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quadratic function is generally represented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as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ax2 + bx + c.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Here, 'a', 'b', and 'c' are constants and 'x' is the independent variable.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502920" y="3162913"/>
            <a:ext cx="457200" cy="365737"/>
          </a:xfrm>
          <a:custGeom>
            <a:avLst/>
            <a:gdLst/>
            <a:ahLst/>
            <a:cxnLst/>
            <a:rect l="l" t="t" r="r" b="b"/>
            <a:pathLst>
              <a:path w="457200" h="365737">
                <a:moveTo>
                  <a:pt x="51472" y="62859"/>
                </a:moveTo>
                <a:cubicBezTo>
                  <a:pt x="51472" y="28143"/>
                  <a:pt x="79617" y="0"/>
                  <a:pt x="114332" y="0"/>
                </a:cubicBezTo>
                <a:lnTo>
                  <a:pt x="142902" y="0"/>
                </a:lnTo>
                <a:cubicBezTo>
                  <a:pt x="152403" y="0"/>
                  <a:pt x="160047" y="7644"/>
                  <a:pt x="160047" y="17142"/>
                </a:cubicBezTo>
                <a:cubicBezTo>
                  <a:pt x="160047" y="26644"/>
                  <a:pt x="152403" y="34284"/>
                  <a:pt x="142902" y="34284"/>
                </a:cubicBezTo>
                <a:lnTo>
                  <a:pt x="114332" y="34284"/>
                </a:lnTo>
                <a:cubicBezTo>
                  <a:pt x="98545" y="34284"/>
                  <a:pt x="85762" y="47070"/>
                  <a:pt x="85762" y="62856"/>
                </a:cubicBezTo>
                <a:lnTo>
                  <a:pt x="85762" y="137144"/>
                </a:lnTo>
                <a:lnTo>
                  <a:pt x="120047" y="137144"/>
                </a:lnTo>
                <a:cubicBezTo>
                  <a:pt x="129548" y="137144"/>
                  <a:pt x="137192" y="144788"/>
                  <a:pt x="137192" y="154286"/>
                </a:cubicBezTo>
                <a:cubicBezTo>
                  <a:pt x="137192" y="163788"/>
                  <a:pt x="129548" y="171428"/>
                  <a:pt x="120047" y="171428"/>
                </a:cubicBezTo>
                <a:lnTo>
                  <a:pt x="85762" y="171428"/>
                </a:lnTo>
                <a:lnTo>
                  <a:pt x="85762" y="279076"/>
                </a:lnTo>
                <a:cubicBezTo>
                  <a:pt x="85762" y="311078"/>
                  <a:pt x="61690" y="338007"/>
                  <a:pt x="29832" y="341577"/>
                </a:cubicBezTo>
                <a:lnTo>
                  <a:pt x="19047" y="342791"/>
                </a:lnTo>
                <a:cubicBezTo>
                  <a:pt x="9619" y="343862"/>
                  <a:pt x="1189" y="337078"/>
                  <a:pt x="119" y="327646"/>
                </a:cubicBezTo>
                <a:cubicBezTo>
                  <a:pt x="-951" y="318217"/>
                  <a:pt x="5834" y="309787"/>
                  <a:pt x="15261" y="308715"/>
                </a:cubicBezTo>
                <a:lnTo>
                  <a:pt x="26047" y="307501"/>
                </a:lnTo>
                <a:cubicBezTo>
                  <a:pt x="40549" y="305859"/>
                  <a:pt x="51476" y="293643"/>
                  <a:pt x="51476" y="279072"/>
                </a:cubicBezTo>
                <a:lnTo>
                  <a:pt x="51476" y="171425"/>
                </a:lnTo>
                <a:lnTo>
                  <a:pt x="17191" y="171425"/>
                </a:lnTo>
                <a:cubicBezTo>
                  <a:pt x="7690" y="171425"/>
                  <a:pt x="46" y="163781"/>
                  <a:pt x="46" y="154283"/>
                </a:cubicBezTo>
                <a:cubicBezTo>
                  <a:pt x="46" y="144781"/>
                  <a:pt x="7690" y="137141"/>
                  <a:pt x="17191" y="137141"/>
                </a:cubicBezTo>
                <a:lnTo>
                  <a:pt x="51476" y="137141"/>
                </a:lnTo>
                <a:lnTo>
                  <a:pt x="51472" y="62859"/>
                </a:lnTo>
              </a:path>
              <a:path w="457200" h="365737">
                <a:moveTo>
                  <a:pt x="225976" y="117720"/>
                </a:moveTo>
                <a:cubicBezTo>
                  <a:pt x="206046" y="149363"/>
                  <a:pt x="194333" y="187510"/>
                  <a:pt x="194333" y="228582"/>
                </a:cubicBezTo>
                <a:cubicBezTo>
                  <a:pt x="194333" y="269654"/>
                  <a:pt x="206046" y="307801"/>
                  <a:pt x="225976" y="339444"/>
                </a:cubicBezTo>
                <a:cubicBezTo>
                  <a:pt x="231046" y="347443"/>
                  <a:pt x="228618" y="358016"/>
                  <a:pt x="220617" y="363089"/>
                </a:cubicBezTo>
                <a:cubicBezTo>
                  <a:pt x="212616" y="368162"/>
                  <a:pt x="202046" y="365733"/>
                  <a:pt x="196975" y="357731"/>
                </a:cubicBezTo>
                <a:cubicBezTo>
                  <a:pt x="173617" y="320660"/>
                  <a:pt x="160047" y="276227"/>
                  <a:pt x="160047" y="228582"/>
                </a:cubicBezTo>
                <a:cubicBezTo>
                  <a:pt x="160047" y="180937"/>
                  <a:pt x="173617" y="136508"/>
                  <a:pt x="196975" y="99433"/>
                </a:cubicBezTo>
                <a:cubicBezTo>
                  <a:pt x="202046" y="91434"/>
                  <a:pt x="212621" y="89006"/>
                  <a:pt x="220617" y="94075"/>
                </a:cubicBezTo>
                <a:cubicBezTo>
                  <a:pt x="228618" y="99148"/>
                  <a:pt x="231046" y="109717"/>
                  <a:pt x="225976" y="117720"/>
                </a:cubicBezTo>
                <a:lnTo>
                  <a:pt x="225976" y="117720"/>
                </a:lnTo>
              </a:path>
              <a:path w="457200" h="365737">
                <a:moveTo>
                  <a:pt x="391267" y="117720"/>
                </a:moveTo>
                <a:cubicBezTo>
                  <a:pt x="386197" y="109721"/>
                  <a:pt x="388625" y="99148"/>
                  <a:pt x="396626" y="94075"/>
                </a:cubicBezTo>
                <a:cubicBezTo>
                  <a:pt x="404627" y="89002"/>
                  <a:pt x="415197" y="91431"/>
                  <a:pt x="420267" y="99433"/>
                </a:cubicBezTo>
                <a:cubicBezTo>
                  <a:pt x="443626" y="136504"/>
                  <a:pt x="457195" y="180937"/>
                  <a:pt x="457195" y="228582"/>
                </a:cubicBezTo>
                <a:cubicBezTo>
                  <a:pt x="457195" y="276227"/>
                  <a:pt x="443626" y="320656"/>
                  <a:pt x="420267" y="357731"/>
                </a:cubicBezTo>
                <a:cubicBezTo>
                  <a:pt x="415197" y="365730"/>
                  <a:pt x="404622" y="368158"/>
                  <a:pt x="396626" y="363089"/>
                </a:cubicBezTo>
                <a:cubicBezTo>
                  <a:pt x="388625" y="358016"/>
                  <a:pt x="386197" y="347447"/>
                  <a:pt x="391267" y="339444"/>
                </a:cubicBezTo>
                <a:cubicBezTo>
                  <a:pt x="411197" y="307801"/>
                  <a:pt x="422910" y="269654"/>
                  <a:pt x="422910" y="228582"/>
                </a:cubicBezTo>
                <a:cubicBezTo>
                  <a:pt x="422910" y="187510"/>
                  <a:pt x="411197" y="149363"/>
                  <a:pt x="391267" y="117720"/>
                </a:cubicBezTo>
                <a:lnTo>
                  <a:pt x="391267" y="117720"/>
                </a:lnTo>
              </a:path>
              <a:path w="457200" h="365737">
                <a:moveTo>
                  <a:pt x="280767" y="176435"/>
                </a:moveTo>
                <a:lnTo>
                  <a:pt x="308624" y="204293"/>
                </a:lnTo>
                <a:lnTo>
                  <a:pt x="336481" y="176435"/>
                </a:lnTo>
                <a:cubicBezTo>
                  <a:pt x="343197" y="169720"/>
                  <a:pt x="354051" y="169720"/>
                  <a:pt x="360694" y="176435"/>
                </a:cubicBezTo>
                <a:cubicBezTo>
                  <a:pt x="367337" y="183150"/>
                  <a:pt x="367410" y="194009"/>
                  <a:pt x="360694" y="200651"/>
                </a:cubicBezTo>
                <a:lnTo>
                  <a:pt x="332837" y="228509"/>
                </a:lnTo>
                <a:lnTo>
                  <a:pt x="360694" y="256367"/>
                </a:lnTo>
                <a:cubicBezTo>
                  <a:pt x="367410" y="263082"/>
                  <a:pt x="367410" y="273941"/>
                  <a:pt x="360694" y="280582"/>
                </a:cubicBezTo>
                <a:cubicBezTo>
                  <a:pt x="353978" y="287224"/>
                  <a:pt x="343124" y="287297"/>
                  <a:pt x="336481" y="280582"/>
                </a:cubicBezTo>
                <a:lnTo>
                  <a:pt x="308624" y="252724"/>
                </a:lnTo>
                <a:lnTo>
                  <a:pt x="280767" y="280582"/>
                </a:lnTo>
                <a:cubicBezTo>
                  <a:pt x="274050" y="287297"/>
                  <a:pt x="263196" y="287297"/>
                  <a:pt x="256553" y="280582"/>
                </a:cubicBezTo>
                <a:cubicBezTo>
                  <a:pt x="249910" y="273867"/>
                  <a:pt x="249837" y="263009"/>
                  <a:pt x="256553" y="256367"/>
                </a:cubicBezTo>
                <a:lnTo>
                  <a:pt x="284410" y="228509"/>
                </a:lnTo>
                <a:lnTo>
                  <a:pt x="256553" y="200651"/>
                </a:lnTo>
                <a:cubicBezTo>
                  <a:pt x="249837" y="193936"/>
                  <a:pt x="249837" y="183077"/>
                  <a:pt x="256553" y="176435"/>
                </a:cubicBezTo>
                <a:cubicBezTo>
                  <a:pt x="263269" y="169793"/>
                  <a:pt x="274123" y="169720"/>
                  <a:pt x="280767" y="176435"/>
                </a:cubicBezTo>
                <a:lnTo>
                  <a:pt x="280767" y="176435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2" name="Text 20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99321-7816-1A31-59AE-97156241F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>
            <a:extLst>
              <a:ext uri="{FF2B5EF4-FFF2-40B4-BE49-F238E27FC236}">
                <a16:creationId xmlns:a16="http://schemas.microsoft.com/office/drawing/2014/main" id="{3AD20243-9C9F-CDA0-0934-0AF49434B51D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6F74D32B-360E-ED75-18ED-9A060A7ECD40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BA9D030F-4E9D-EA94-9E85-127347279598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Quadratic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A984B6E5-F066-0EAE-BF3E-23E29DEF3791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C4222BD9-3248-F398-C143-9ACAC610175C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Imagem 1">
            <a:extLst>
              <a:ext uri="{FF2B5EF4-FFF2-40B4-BE49-F238E27FC236}">
                <a16:creationId xmlns:a16="http://schemas.microsoft.com/office/drawing/2014/main" id="{3E0AA205-80B8-417E-BD74-8A9297CDE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761" y="3079552"/>
            <a:ext cx="3493239" cy="18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00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6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Power Function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9220049" y="3723671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Power functions are used to represent scenarios involving fast or exponential variations in a system.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9220052" y="3125939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39"/>
              </a:spcBef>
              <a:buNone/>
            </a:pPr>
            <a:r>
              <a:rPr lang="en-US" sz="1343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Characteristic of Changes</a:t>
            </a:r>
            <a:endParaRPr lang="en-US" sz="1343" dirty="0"/>
          </a:p>
        </p:txBody>
      </p:sp>
      <p:sp>
        <p:nvSpPr>
          <p:cNvPr id="14" name="Text 12"/>
          <p:cNvSpPr/>
          <p:nvPr/>
        </p:nvSpPr>
        <p:spPr>
          <a:xfrm>
            <a:off x="6314340" y="3723671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Power functions model phenomena such as population growth, radioactive decay, and fluid resistance.</a:t>
            </a:r>
            <a:endParaRPr lang="en-US" sz="1300" dirty="0"/>
          </a:p>
        </p:txBody>
      </p:sp>
      <p:sp>
        <p:nvSpPr>
          <p:cNvPr id="15" name="Text 13"/>
          <p:cNvSpPr/>
          <p:nvPr/>
        </p:nvSpPr>
        <p:spPr>
          <a:xfrm>
            <a:off x="6314342" y="3125939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39"/>
              </a:spcBef>
              <a:buNone/>
            </a:pPr>
            <a:r>
              <a:rPr lang="en-US" sz="1343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Applications of Power Functions</a:t>
            </a:r>
            <a:endParaRPr lang="en-US" sz="1343" dirty="0"/>
          </a:p>
        </p:txBody>
      </p:sp>
      <p:sp>
        <p:nvSpPr>
          <p:cNvPr id="16" name="Text 14"/>
          <p:cNvSpPr/>
          <p:nvPr/>
        </p:nvSpPr>
        <p:spPr>
          <a:xfrm>
            <a:off x="3408630" y="3706343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In a power function, the dependent variable varies as a power of the independent variable, capturing rapid and nonlinear changes.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3408631" y="3125861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20000"/>
              </a:lnSpc>
              <a:spcBef>
                <a:spcPts val="839"/>
              </a:spcBef>
            </a:pPr>
            <a:r>
              <a:rPr lang="en-US" sz="1343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Role of </a:t>
            </a:r>
            <a:r>
              <a:rPr lang="en-US" sz="1343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the Dependent Variable</a:t>
            </a:r>
            <a:endParaRPr lang="en-US" sz="1343" dirty="0"/>
          </a:p>
        </p:txBody>
      </p:sp>
      <p:sp>
        <p:nvSpPr>
          <p:cNvPr id="18" name="Text 16"/>
          <p:cNvSpPr/>
          <p:nvPr/>
        </p:nvSpPr>
        <p:spPr>
          <a:xfrm>
            <a:off x="502920" y="3126016"/>
            <a:ext cx="24688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39"/>
              </a:spcBef>
              <a:buNone/>
            </a:pPr>
            <a:r>
              <a:rPr lang="en-US" sz="1343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Definition of Power Function</a:t>
            </a:r>
            <a:endParaRPr lang="en-US" sz="1343" dirty="0"/>
          </a:p>
        </p:txBody>
      </p:sp>
      <p:sp>
        <p:nvSpPr>
          <p:cNvPr id="19" name="Text 17"/>
          <p:cNvSpPr/>
          <p:nvPr/>
        </p:nvSpPr>
        <p:spPr>
          <a:xfrm>
            <a:off x="502920" y="3702803"/>
            <a:ext cx="2468880" cy="21031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 power function is defined by the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equation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y = ax</a:t>
            </a:r>
            <a:r>
              <a:rPr lang="en-US" sz="13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k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where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both 'a' and 'k' are real numbers.</a:t>
            </a:r>
            <a:endParaRPr lang="en-US" sz="1300" dirty="0"/>
          </a:p>
        </p:txBody>
      </p:sp>
      <p:sp>
        <p:nvSpPr>
          <p:cNvPr id="21" name="Text 19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57D01-6BC0-BB7D-8F47-218DF7715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97EC9CC-64AA-3259-C35D-1816B9A1F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300" y="3095293"/>
            <a:ext cx="3439699" cy="3398432"/>
          </a:xfrm>
          <a:prstGeom prst="rect">
            <a:avLst/>
          </a:prstGeom>
        </p:spPr>
      </p:pic>
      <p:sp>
        <p:nvSpPr>
          <p:cNvPr id="3" name="Text 1">
            <a:extLst>
              <a:ext uri="{FF2B5EF4-FFF2-40B4-BE49-F238E27FC236}">
                <a16:creationId xmlns:a16="http://schemas.microsoft.com/office/drawing/2014/main" id="{4FDA1796-61B2-BBD8-BD03-3D09FD24302A}"/>
              </a:ext>
            </a:extLst>
          </p:cNvPr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>
            <a:extLst>
              <a:ext uri="{FF2B5EF4-FFF2-40B4-BE49-F238E27FC236}">
                <a16:creationId xmlns:a16="http://schemas.microsoft.com/office/drawing/2014/main" id="{7EECEF46-18B7-F94F-75E0-98341847F0CC}"/>
              </a:ext>
            </a:extLst>
          </p:cNvPr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</a:t>
            </a:r>
            <a:endParaRPr lang="en-US" sz="800" dirty="0"/>
          </a:p>
        </p:txBody>
      </p:sp>
      <p:sp>
        <p:nvSpPr>
          <p:cNvPr id="5" name="Text 3">
            <a:extLst>
              <a:ext uri="{FF2B5EF4-FFF2-40B4-BE49-F238E27FC236}">
                <a16:creationId xmlns:a16="http://schemas.microsoft.com/office/drawing/2014/main" id="{810F66CE-4C22-4D5F-0F99-E1DD1AFAE23F}"/>
              </a:ext>
            </a:extLst>
          </p:cNvPr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Power Function - </a:t>
            </a:r>
            <a:r>
              <a:rPr lang="en-US" sz="240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</a:t>
            </a:r>
            <a:endParaRPr lang="en-US" sz="480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2F1C644F-C35B-74D0-A3D4-C2D4BD5AF3B4}"/>
              </a:ext>
            </a:extLst>
          </p:cNvPr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>
            <a:extLst>
              <a:ext uri="{FF2B5EF4-FFF2-40B4-BE49-F238E27FC236}">
                <a16:creationId xmlns:a16="http://schemas.microsoft.com/office/drawing/2014/main" id="{24C2A5CB-9113-F4EC-6EFB-77119ACA8A73}"/>
              </a:ext>
            </a:extLst>
          </p:cNvPr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344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3" id="{431BE5C5-155A-E745-8B00-3CE682EF313B}" vid="{41A06F43-15E9-5B40-B9E2-7D4B82E8796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917</Words>
  <Application>Microsoft Office PowerPoint</Application>
  <PresentationFormat>Widescreen</PresentationFormat>
  <Paragraphs>135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Lexend Bold</vt:lpstr>
      <vt:lpstr>Lexend Deca Bold</vt:lpstr>
      <vt:lpstr>Lexend Deca Regular</vt:lpstr>
      <vt:lpstr>Lexend Regular</vt:lpstr>
      <vt:lpstr>Roboto Flex Normal</vt:lpstr>
      <vt:lpstr>Office Theme</vt:lpstr>
      <vt:lpstr>Tema de Office</vt:lpstr>
      <vt:lpstr>SeaBluE – the Joint Bachelor’s Degree in Sustainable Blue Economy    Soft and Academic Skills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SlideSpeak</dc:creator>
  <cp:lastModifiedBy>Luís Miguel de Amorim Ferreira Fernandes Nunes</cp:lastModifiedBy>
  <cp:revision>1</cp:revision>
  <dcterms:created xsi:type="dcterms:W3CDTF">2025-11-04T17:02:47Z</dcterms:created>
  <dcterms:modified xsi:type="dcterms:W3CDTF">2025-11-07T15:00:48Z</dcterms:modified>
</cp:coreProperties>
</file>